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4"/>
  </p:sldMasterIdLst>
  <p:notesMasterIdLst>
    <p:notesMasterId r:id="rId18"/>
  </p:notesMasterIdLst>
  <p:sldIdLst>
    <p:sldId id="256" r:id="rId5"/>
    <p:sldId id="262" r:id="rId6"/>
    <p:sldId id="263" r:id="rId7"/>
    <p:sldId id="272" r:id="rId8"/>
    <p:sldId id="261" r:id="rId9"/>
    <p:sldId id="267" r:id="rId10"/>
    <p:sldId id="268" r:id="rId11"/>
    <p:sldId id="269" r:id="rId12"/>
    <p:sldId id="270" r:id="rId13"/>
    <p:sldId id="273" r:id="rId14"/>
    <p:sldId id="274" r:id="rId15"/>
    <p:sldId id="275" r:id="rId16"/>
    <p:sldId id="260" r:id="rId17"/>
  </p:sldIdLst>
  <p:sldSz cx="12192000" cy="6858000"/>
  <p:notesSz cx="6858000" cy="9144000"/>
  <p:embeddedFontLs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Montserrat" panose="020B0604020202020204" charset="0"/>
      <p:regular r:id="rId23"/>
      <p:bold r:id="rId24"/>
      <p:italic r:id="rId25"/>
      <p:boldItalic r:id="rId26"/>
    </p:embeddedFont>
    <p:embeddedFont>
      <p:font typeface="Helvetica" panose="020B0604020202020204" pitchFamily="34" charset="0"/>
      <p:regular r:id="rId27"/>
      <p:bold r:id="rId28"/>
      <p:italic r:id="rId29"/>
      <p:boldItalic r:id="rId30"/>
    </p:embeddedFont>
  </p:embeddedFontLst>
  <p:defaultTextStyle>
    <a:defPPr>
      <a:defRPr lang="en-US"/>
    </a:defPPr>
    <a:lvl1pPr marL="0" algn="l" defTabSz="54864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1pPr>
    <a:lvl2pPr marL="548640" algn="l" defTabSz="54864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2pPr>
    <a:lvl3pPr marL="1097280" algn="l" defTabSz="54864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3pPr>
    <a:lvl4pPr marL="1645920" algn="l" defTabSz="54864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4pPr>
    <a:lvl5pPr marL="2194560" algn="l" defTabSz="54864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5pPr>
    <a:lvl6pPr marL="2743200" algn="l" defTabSz="54864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6pPr>
    <a:lvl7pPr marL="3291840" algn="l" defTabSz="54864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7pPr>
    <a:lvl8pPr marL="3840480" algn="l" defTabSz="54864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8pPr>
    <a:lvl9pPr marL="4389120" algn="l" defTabSz="54864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9C9"/>
    <a:srgbClr val="F3B12E"/>
    <a:srgbClr val="113E76"/>
    <a:srgbClr val="372A71"/>
    <a:srgbClr val="330072"/>
    <a:srgbClr val="003087"/>
    <a:srgbClr val="991F21"/>
    <a:srgbClr val="EBEBE8"/>
    <a:srgbClr val="0C4159"/>
    <a:srgbClr val="CDCD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preferSingleView="1">
    <p:restoredLeft sz="10188" autoAdjust="0"/>
    <p:restoredTop sz="95332" autoAdjust="0"/>
  </p:normalViewPr>
  <p:slideViewPr>
    <p:cSldViewPr snapToGrid="0" snapToObjects="1">
      <p:cViewPr varScale="1">
        <p:scale>
          <a:sx n="88" d="100"/>
          <a:sy n="88" d="100"/>
        </p:scale>
        <p:origin x="1200" y="77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customXml" Target="../customXml/item3.xml"/><Relationship Id="rId21" Type="http://schemas.openxmlformats.org/officeDocument/2006/relationships/font" Target="fonts/font3.fntdata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7.fntdata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6.fntdata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10" Type="http://schemas.openxmlformats.org/officeDocument/2006/relationships/slide" Target="slides/slide6.xml"/><Relationship Id="rId19" Type="http://schemas.openxmlformats.org/officeDocument/2006/relationships/font" Target="fonts/font1.fntdata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8B2A64-268F-4128-AB52-25E7BE6780E1}" type="datetimeFigureOut">
              <a:rPr lang="en-GB" smtClean="0"/>
              <a:t>06/11/2020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44BCE8-4F4D-4299-9F2E-5C5DCBF7D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67191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44BCE8-4F4D-4299-9F2E-5C5DCBF7D2E5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020114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44BCE8-4F4D-4299-9F2E-5C5DCBF7D2E5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62533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44BCE8-4F4D-4299-9F2E-5C5DCBF7D2E5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51720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44BCE8-4F4D-4299-9F2E-5C5DCBF7D2E5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50355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 userDrawn="1"/>
        </p:nvSpPr>
        <p:spPr>
          <a:xfrm>
            <a:off x="0" y="4591753"/>
            <a:ext cx="12192000" cy="2266247"/>
          </a:xfrm>
          <a:prstGeom prst="rect">
            <a:avLst/>
          </a:prstGeom>
          <a:solidFill>
            <a:srgbClr val="00A9C9"/>
          </a:solidFill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GB" dirty="0"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0" y="-71123"/>
            <a:ext cx="12192000" cy="140208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2400"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24" name="Rectangle 23"/>
          <p:cNvSpPr/>
          <p:nvPr userDrawn="1"/>
        </p:nvSpPr>
        <p:spPr>
          <a:xfrm>
            <a:off x="0" y="6397574"/>
            <a:ext cx="12192000" cy="469562"/>
          </a:xfrm>
          <a:prstGeom prst="rect">
            <a:avLst/>
          </a:prstGeom>
          <a:solidFill>
            <a:srgbClr val="372A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GB"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25" name="TextBox 24"/>
          <p:cNvSpPr txBox="1"/>
          <p:nvPr userDrawn="1"/>
        </p:nvSpPr>
        <p:spPr>
          <a:xfrm>
            <a:off x="0" y="6560742"/>
            <a:ext cx="12192000" cy="19263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US" sz="1000" b="1" i="0" kern="1200" spc="40" dirty="0">
                <a:solidFill>
                  <a:schemeClr val="bg1"/>
                </a:solidFill>
                <a:effectLst/>
                <a:latin typeface="Montserrat" charset="0"/>
                <a:ea typeface="Montserrat" charset="0"/>
                <a:cs typeface="Montserrat" charset="0"/>
              </a:rPr>
              <a:t>DRE</a:t>
            </a:r>
            <a:r>
              <a:rPr lang="en-US" sz="1000" b="0" i="0" kern="1200" spc="40" dirty="0">
                <a:solidFill>
                  <a:schemeClr val="bg1"/>
                </a:solidFill>
                <a:effectLst/>
                <a:latin typeface="Montserrat" charset="0"/>
                <a:ea typeface="Montserrat" charset="0"/>
                <a:cs typeface="Montserrat" charset="0"/>
              </a:rPr>
              <a:t> –</a:t>
            </a:r>
            <a:r>
              <a:rPr lang="en-US" sz="1000" b="0" i="0" kern="1200" spc="40" baseline="0" dirty="0">
                <a:solidFill>
                  <a:schemeClr val="bg1"/>
                </a:solidFill>
                <a:effectLst/>
                <a:latin typeface="Montserrat" charset="0"/>
                <a:ea typeface="Montserrat" charset="0"/>
                <a:cs typeface="Montserrat" charset="0"/>
              </a:rPr>
              <a:t> </a:t>
            </a:r>
            <a:r>
              <a:rPr lang="en-US" sz="1000" b="0" i="0" kern="1200" spc="40" dirty="0">
                <a:solidFill>
                  <a:schemeClr val="bg1"/>
                </a:solidFill>
                <a:effectLst/>
                <a:latin typeface="Montserrat" charset="0"/>
                <a:ea typeface="Montserrat" charset="0"/>
                <a:cs typeface="Montserrat" charset="0"/>
              </a:rPr>
              <a:t>DIGITAL RESEARCH ENVIRONMENT </a:t>
            </a:r>
          </a:p>
        </p:txBody>
      </p:sp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743166" y="3945352"/>
            <a:ext cx="10793051" cy="648000"/>
          </a:xfrm>
        </p:spPr>
        <p:txBody>
          <a:bodyPr lIns="0" tIns="0" bIns="0">
            <a:noAutofit/>
          </a:bodyPr>
          <a:lstStyle>
            <a:lvl1pPr>
              <a:defRPr sz="3200">
                <a:solidFill>
                  <a:srgbClr val="372A71"/>
                </a:solidFill>
                <a:latin typeface="Montserrat" charset="0"/>
                <a:ea typeface="Montserrat" charset="0"/>
                <a:cs typeface="Montserrat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43166" y="4603801"/>
            <a:ext cx="8663301" cy="1437931"/>
          </a:xfrm>
        </p:spPr>
        <p:txBody>
          <a:bodyPr lIns="0" tIns="234000">
            <a:noAutofit/>
          </a:bodyPr>
          <a:lstStyle>
            <a:lvl1pPr marL="0" indent="0" algn="l">
              <a:buNone/>
              <a:defRPr sz="2400" spc="100" baseline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defRPr>
            </a:lvl1pPr>
            <a:lvl2pPr marL="6095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1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7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EDIT MASTER SUBTITLE STYLE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406467" y="4796374"/>
            <a:ext cx="2129750" cy="1245357"/>
          </a:xfrm>
        </p:spPr>
        <p:txBody>
          <a:bodyPr rIns="0">
            <a:noAutofit/>
          </a:bodyPr>
          <a:lstStyle>
            <a:lvl1pPr marL="0" indent="0" algn="r">
              <a:buNone/>
              <a:defRPr sz="2400" i="1" spc="100" baseline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defRPr>
            </a:lvl1pPr>
            <a:lvl2pPr marL="609594" indent="0">
              <a:buNone/>
              <a:defRPr/>
            </a:lvl2pPr>
            <a:lvl3pPr marL="1219188" indent="0">
              <a:buNone/>
              <a:defRPr/>
            </a:lvl3pPr>
            <a:lvl4pPr marL="1828782" indent="0">
              <a:buNone/>
              <a:defRPr/>
            </a:lvl4pPr>
            <a:lvl5pPr marL="2438376" indent="0">
              <a:buNone/>
              <a:defRPr/>
            </a:lvl5pPr>
          </a:lstStyle>
          <a:p>
            <a:pPr lvl="0"/>
            <a:r>
              <a:rPr lang="en-US" dirty="0"/>
              <a:t>Month 2018</a:t>
            </a:r>
            <a:endParaRPr lang="en-GB" dirty="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166" y="780449"/>
            <a:ext cx="2238392" cy="2238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212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219" y="1330961"/>
            <a:ext cx="11462326" cy="4795204"/>
          </a:xfrm>
        </p:spPr>
        <p:txBody>
          <a:bodyPr lIns="0" tIns="46800" rIns="0" bIns="46800">
            <a:noAutofit/>
          </a:bodyPr>
          <a:lstStyle>
            <a:lvl2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60219" y="301367"/>
            <a:ext cx="10575636" cy="669600"/>
          </a:xfrm>
          <a:prstGeom prst="rect">
            <a:avLst/>
          </a:prstGeom>
        </p:spPr>
        <p:txBody>
          <a:bodyPr vert="horz" lIns="0" tIns="46800" rIns="0" bIns="4680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27498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0219" y="1330560"/>
            <a:ext cx="5622892" cy="4740780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800"/>
            </a:lvl1pPr>
            <a:lvl2pPr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599" y="1330560"/>
            <a:ext cx="5624946" cy="4740780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800">
                <a:solidFill>
                  <a:srgbClr val="113E76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60218" y="301367"/>
            <a:ext cx="10510982" cy="669600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6380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0218" y="1330562"/>
            <a:ext cx="5641415" cy="682153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609594" indent="0">
              <a:buNone/>
              <a:defRPr sz="2666" b="1"/>
            </a:lvl2pPr>
            <a:lvl3pPr marL="1219188" indent="0">
              <a:buNone/>
              <a:defRPr sz="2400" b="1"/>
            </a:lvl3pPr>
            <a:lvl4pPr marL="1828782" indent="0">
              <a:buNone/>
              <a:defRPr sz="2134" b="1"/>
            </a:lvl4pPr>
            <a:lvl5pPr marL="2438376" indent="0">
              <a:buNone/>
              <a:defRPr sz="2134" b="1"/>
            </a:lvl5pPr>
            <a:lvl6pPr marL="3047970" indent="0">
              <a:buNone/>
              <a:defRPr sz="2134" b="1"/>
            </a:lvl6pPr>
            <a:lvl7pPr marL="3657564" indent="0">
              <a:buNone/>
              <a:defRPr sz="2134" b="1"/>
            </a:lvl7pPr>
            <a:lvl8pPr marL="4267157" indent="0">
              <a:buNone/>
              <a:defRPr sz="2134" b="1"/>
            </a:lvl8pPr>
            <a:lvl9pPr marL="4876751" indent="0">
              <a:buNone/>
              <a:defRPr sz="2134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0218" y="2025145"/>
            <a:ext cx="5641415" cy="4213094"/>
          </a:xfrm>
        </p:spPr>
        <p:txBody>
          <a:bodyPr>
            <a:noAutofit/>
          </a:bodyPr>
          <a:lstStyle>
            <a:lvl1pPr>
              <a:defRPr sz="2000"/>
            </a:lvl1pPr>
            <a:lvl2pPr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  <a:lvl6pPr>
              <a:defRPr sz="2134"/>
            </a:lvl6pPr>
            <a:lvl7pPr>
              <a:defRPr sz="2134"/>
            </a:lvl7pPr>
            <a:lvl8pPr>
              <a:defRPr sz="2134"/>
            </a:lvl8pPr>
            <a:lvl9pPr>
              <a:defRPr sz="2134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8488" y="1330562"/>
            <a:ext cx="5651767" cy="682153"/>
          </a:xfrm>
        </p:spPr>
        <p:txBody>
          <a:bodyPr anchor="b">
            <a:noAutofit/>
          </a:bodyPr>
          <a:lstStyle>
            <a:lvl1pPr marL="0" indent="0">
              <a:buNone/>
              <a:defRPr sz="2134" b="0"/>
            </a:lvl1pPr>
            <a:lvl2pPr marL="609594" indent="0">
              <a:buNone/>
              <a:defRPr sz="2666" b="1"/>
            </a:lvl2pPr>
            <a:lvl3pPr marL="1219188" indent="0">
              <a:buNone/>
              <a:defRPr sz="2400" b="1"/>
            </a:lvl3pPr>
            <a:lvl4pPr marL="1828782" indent="0">
              <a:buNone/>
              <a:defRPr sz="2134" b="1"/>
            </a:lvl4pPr>
            <a:lvl5pPr marL="2438376" indent="0">
              <a:buNone/>
              <a:defRPr sz="2134" b="1"/>
            </a:lvl5pPr>
            <a:lvl6pPr marL="3047970" indent="0">
              <a:buNone/>
              <a:defRPr sz="2134" b="1"/>
            </a:lvl6pPr>
            <a:lvl7pPr marL="3657564" indent="0">
              <a:buNone/>
              <a:defRPr sz="2134" b="1"/>
            </a:lvl7pPr>
            <a:lvl8pPr marL="4267157" indent="0">
              <a:buNone/>
              <a:defRPr sz="2134" b="1"/>
            </a:lvl8pPr>
            <a:lvl9pPr marL="4876751" indent="0">
              <a:buNone/>
              <a:defRPr sz="2134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8488" y="2025145"/>
            <a:ext cx="5651767" cy="4213094"/>
          </a:xfrm>
        </p:spPr>
        <p:txBody>
          <a:bodyPr>
            <a:noAutofit/>
          </a:bodyPr>
          <a:lstStyle>
            <a:lvl1pPr>
              <a:defRPr sz="2000"/>
            </a:lvl1pPr>
            <a:lvl2pPr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  <a:lvl6pPr>
              <a:defRPr sz="2134"/>
            </a:lvl6pPr>
            <a:lvl7pPr>
              <a:defRPr sz="2134"/>
            </a:lvl7pPr>
            <a:lvl8pPr>
              <a:defRPr sz="2134"/>
            </a:lvl8pPr>
            <a:lvl9pPr>
              <a:defRPr sz="2134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60218" y="301367"/>
            <a:ext cx="10400146" cy="669600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00129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60218" y="301367"/>
            <a:ext cx="10400146" cy="669600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35982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1110588"/>
            <a:ext cx="12192000" cy="21021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674179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1435102"/>
            <a:ext cx="7046575" cy="4691063"/>
          </a:xfrm>
        </p:spPr>
        <p:txBody>
          <a:bodyPr>
            <a:noAutofit/>
          </a:bodyPr>
          <a:lstStyle>
            <a:lvl1pPr>
              <a:defRPr sz="2000"/>
            </a:lvl1pPr>
            <a:lvl2pPr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  <a:lvl6pPr>
              <a:defRPr sz="2666"/>
            </a:lvl6pPr>
            <a:lvl7pPr>
              <a:defRPr sz="2666"/>
            </a:lvl7pPr>
            <a:lvl8pPr>
              <a:defRPr sz="2666"/>
            </a:lvl8pPr>
            <a:lvl9pPr>
              <a:defRPr sz="2666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0218" y="1435103"/>
            <a:ext cx="4260471" cy="4691063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  <a:lvl2pPr marL="609594" indent="0">
              <a:buNone/>
              <a:defRPr sz="1600"/>
            </a:lvl2pPr>
            <a:lvl3pPr marL="1219188" indent="0">
              <a:buNone/>
              <a:defRPr sz="1333"/>
            </a:lvl3pPr>
            <a:lvl4pPr marL="1828782" indent="0">
              <a:buNone/>
              <a:defRPr sz="1200"/>
            </a:lvl4pPr>
            <a:lvl5pPr marL="2438376" indent="0">
              <a:buNone/>
              <a:defRPr sz="1200"/>
            </a:lvl5pPr>
            <a:lvl6pPr marL="3047970" indent="0">
              <a:buNone/>
              <a:defRPr sz="1200"/>
            </a:lvl6pPr>
            <a:lvl7pPr marL="3657564" indent="0">
              <a:buNone/>
              <a:defRPr sz="1200"/>
            </a:lvl7pPr>
            <a:lvl8pPr marL="4267157" indent="0">
              <a:buNone/>
              <a:defRPr sz="1200"/>
            </a:lvl8pPr>
            <a:lvl9pPr marL="4876751" indent="0">
              <a:buNone/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60218" y="301367"/>
            <a:ext cx="10400146" cy="669600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11219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20048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ara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-87085" y="-33092"/>
            <a:ext cx="12417552" cy="6912864"/>
          </a:xfrm>
          <a:prstGeom prst="rect">
            <a:avLst/>
          </a:prstGeom>
          <a:solidFill>
            <a:srgbClr val="00A9C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-564776" y="4495803"/>
            <a:ext cx="7439709" cy="674508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</p:spPr>
        <p:txBody>
          <a:bodyPr vert="horz" lIns="180000" tIns="45720" rIns="270000" bIns="45720" rtlCol="0" anchor="ctr">
            <a:noAutofit/>
          </a:bodyPr>
          <a:lstStyle>
            <a:lvl1pPr algn="r">
              <a:defRPr sz="300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5530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 bwMode="auto">
          <a:xfrm>
            <a:off x="0" y="6484119"/>
            <a:ext cx="12192000" cy="388800"/>
          </a:xfrm>
          <a:prstGeom prst="rect">
            <a:avLst/>
          </a:prstGeom>
          <a:solidFill>
            <a:srgbClr val="00A9C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12191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666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elvetica" charset="0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60218" y="301367"/>
            <a:ext cx="10326256" cy="6696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0218" y="1330560"/>
            <a:ext cx="11471564" cy="4961081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3665" y="301367"/>
            <a:ext cx="669600" cy="6696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0503372" y="6534335"/>
            <a:ext cx="1328410" cy="246221"/>
          </a:xfrm>
          <a:prstGeom prst="rect">
            <a:avLst/>
          </a:prstGeom>
          <a:noFill/>
        </p:spPr>
        <p:txBody>
          <a:bodyPr wrap="square" lIns="0" rIns="0" rtlCol="0">
            <a:noAutofit/>
          </a:bodyPr>
          <a:lstStyle/>
          <a:p>
            <a:pPr marL="0" marR="0" indent="0" algn="r" defTabSz="5486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0" i="0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Slide </a:t>
            </a:r>
            <a:fld id="{45161DBE-4736-EE43-A824-AB4A2F59E3C4}" type="slidenum">
              <a:rPr lang="uk-UA" sz="1000" b="0" i="0" smtClean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pPr marL="0" marR="0" indent="0" algn="r" defTabSz="5486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b="0" i="0" dirty="0">
              <a:solidFill>
                <a:schemeClr val="bg1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60218" y="6534335"/>
            <a:ext cx="4962533" cy="246221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1000" b="0" i="0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DRE</a:t>
            </a:r>
          </a:p>
        </p:txBody>
      </p:sp>
    </p:spTree>
    <p:extLst>
      <p:ext uri="{BB962C8B-B14F-4D97-AF65-F5344CB8AC3E}">
        <p14:creationId xmlns:p14="http://schemas.microsoft.com/office/powerpoint/2010/main" val="30480680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609594" rtl="0" eaLnBrk="1" latinLnBrk="0" hangingPunct="1">
        <a:spcBef>
          <a:spcPct val="0"/>
        </a:spcBef>
        <a:buNone/>
        <a:defRPr sz="2800" b="0" i="0" kern="1200">
          <a:solidFill>
            <a:srgbClr val="372A71"/>
          </a:solidFill>
          <a:latin typeface="Montserrat" charset="0"/>
          <a:ea typeface="Montserrat" charset="0"/>
          <a:cs typeface="Montserrat" charset="0"/>
        </a:defRPr>
      </a:lvl1pPr>
    </p:titleStyle>
    <p:bodyStyle>
      <a:lvl1pPr marL="0" indent="-360000" algn="l" defTabSz="609594" rtl="0" eaLnBrk="1" latinLnBrk="0" hangingPunct="1">
        <a:spcBef>
          <a:spcPct val="20000"/>
        </a:spcBef>
        <a:buFont typeface="Arial"/>
        <a:buChar char="•"/>
        <a:defRPr sz="2000" kern="1200">
          <a:solidFill>
            <a:srgbClr val="372A71"/>
          </a:solidFill>
          <a:latin typeface="Montserrat" charset="0"/>
          <a:ea typeface="Montserrat" charset="0"/>
          <a:cs typeface="Montserrat" charset="0"/>
        </a:defRPr>
      </a:lvl1pPr>
      <a:lvl2pPr marL="756000" indent="-360000" algn="l" defTabSz="609594" rtl="0" eaLnBrk="1" latinLnBrk="0" hangingPunct="1">
        <a:spcBef>
          <a:spcPct val="20000"/>
        </a:spcBef>
        <a:buFont typeface="Arial"/>
        <a:buChar char="•"/>
        <a:defRPr sz="2000" kern="1200">
          <a:solidFill>
            <a:srgbClr val="113E76"/>
          </a:solidFill>
          <a:latin typeface="Montserrat" charset="0"/>
          <a:ea typeface="Montserrat" charset="0"/>
          <a:cs typeface="Montserrat" charset="0"/>
        </a:defRPr>
      </a:lvl2pPr>
      <a:lvl3pPr marL="1152000" indent="-360000" algn="l" defTabSz="609594" rtl="0" eaLnBrk="1" latinLnBrk="0" hangingPunct="1">
        <a:spcBef>
          <a:spcPct val="20000"/>
        </a:spcBef>
        <a:buFont typeface="Arial"/>
        <a:buChar char="•"/>
        <a:defRPr sz="2000" kern="1200">
          <a:solidFill>
            <a:srgbClr val="113E76"/>
          </a:solidFill>
          <a:latin typeface="Montserrat" charset="0"/>
          <a:ea typeface="Montserrat" charset="0"/>
          <a:cs typeface="Montserrat" charset="0"/>
        </a:defRPr>
      </a:lvl3pPr>
      <a:lvl4pPr marL="1548000" indent="-360000" algn="l" defTabSz="609594" rtl="0" eaLnBrk="1" latinLnBrk="0" hangingPunct="1">
        <a:spcBef>
          <a:spcPct val="20000"/>
        </a:spcBef>
        <a:buFont typeface="Arial"/>
        <a:buChar char="•"/>
        <a:defRPr sz="2000" kern="1200">
          <a:solidFill>
            <a:srgbClr val="113E76"/>
          </a:solidFill>
          <a:latin typeface="Montserrat" charset="0"/>
          <a:ea typeface="Montserrat" charset="0"/>
          <a:cs typeface="Montserrat" charset="0"/>
        </a:defRPr>
      </a:lvl4pPr>
      <a:lvl5pPr marL="1944000" indent="-360000" algn="l" defTabSz="609594" rtl="0" eaLnBrk="1" latinLnBrk="0" hangingPunct="1">
        <a:spcBef>
          <a:spcPct val="20000"/>
        </a:spcBef>
        <a:buFont typeface="Arial"/>
        <a:buChar char="•"/>
        <a:defRPr sz="2000" kern="1200">
          <a:solidFill>
            <a:srgbClr val="113E76"/>
          </a:solidFill>
          <a:latin typeface="Montserrat" charset="0"/>
          <a:ea typeface="Montserrat" charset="0"/>
          <a:cs typeface="Montserrat" charset="0"/>
        </a:defRPr>
      </a:lvl5pPr>
      <a:lvl6pPr marL="3352766" indent="-304796" algn="l" defTabSz="609594" rtl="0" eaLnBrk="1" latinLnBrk="0" hangingPunct="1">
        <a:spcBef>
          <a:spcPct val="20000"/>
        </a:spcBef>
        <a:buFont typeface="Arial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6pPr>
      <a:lvl7pPr marL="3962360" indent="-304796" algn="l" defTabSz="609594" rtl="0" eaLnBrk="1" latinLnBrk="0" hangingPunct="1">
        <a:spcBef>
          <a:spcPct val="20000"/>
        </a:spcBef>
        <a:buFont typeface="Arial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7pPr>
      <a:lvl8pPr marL="4571954" indent="-304796" algn="l" defTabSz="609594" rtl="0" eaLnBrk="1" latinLnBrk="0" hangingPunct="1">
        <a:spcBef>
          <a:spcPct val="20000"/>
        </a:spcBef>
        <a:buFont typeface="Arial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8pPr>
      <a:lvl9pPr marL="5181548" indent="-304796" algn="l" defTabSz="609594" rtl="0" eaLnBrk="1" latinLnBrk="0" hangingPunct="1">
        <a:spcBef>
          <a:spcPct val="20000"/>
        </a:spcBef>
        <a:buFont typeface="Arial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9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94" algn="l" defTabSz="60959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88" algn="l" defTabSz="60959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82" algn="l" defTabSz="60959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76" algn="l" defTabSz="60959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70" algn="l" defTabSz="60959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64" algn="l" defTabSz="60959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157" algn="l" defTabSz="60959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751" algn="l" defTabSz="60959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9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microsoft.com/office/2007/relationships/hdphoto" Target="../media/hdphoto1.wdp"/><Relationship Id="rId10" Type="http://schemas.openxmlformats.org/officeDocument/2006/relationships/image" Target="../media/image14.png"/><Relationship Id="rId4" Type="http://schemas.openxmlformats.org/officeDocument/2006/relationships/image" Target="../media/image3.png"/><Relationship Id="rId9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3166" y="3728088"/>
            <a:ext cx="10793051" cy="648000"/>
          </a:xfrm>
        </p:spPr>
        <p:txBody>
          <a:bodyPr/>
          <a:lstStyle/>
          <a:p>
            <a:r>
              <a:rPr lang="en-US" dirty="0" smtClean="0"/>
              <a:t>A Cohort Comparison Tool for Exploratory Data Analysis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Dr. Lydia Briggs</a:t>
            </a:r>
          </a:p>
          <a:p>
            <a:r>
              <a:rPr lang="en-US" sz="2000" dirty="0"/>
              <a:t>NHS-R Conference</a:t>
            </a:r>
          </a:p>
          <a:p>
            <a:endParaRPr lang="en-US" sz="1400" dirty="0" smtClean="0"/>
          </a:p>
          <a:p>
            <a:r>
              <a:rPr lang="en-US" sz="1400" dirty="0" smtClean="0"/>
              <a:t>Data Scientist</a:t>
            </a:r>
            <a:endParaRPr lang="en-US" sz="1400" dirty="0"/>
          </a:p>
          <a:p>
            <a:r>
              <a:rPr lang="en-US" sz="1400" dirty="0" smtClean="0"/>
              <a:t>Digital Research Environment (DRE) at Great Ormond Street Hospital (GOSH)</a:t>
            </a:r>
            <a:endParaRPr lang="en-US" sz="14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7457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indent="0">
              <a:buNone/>
            </a:pPr>
            <a:r>
              <a:rPr lang="en-GB" b="1" dirty="0" smtClean="0"/>
              <a:t>Summary</a:t>
            </a:r>
          </a:p>
          <a:p>
            <a:r>
              <a:rPr lang="en-GB" dirty="0" smtClean="0"/>
              <a:t>COCATOO is a cohort comparison tool which utilises the DREs data extraction pipeline and generalised R code to present clinical information to the researcher.</a:t>
            </a:r>
          </a:p>
          <a:p>
            <a:endParaRPr lang="en-GB" dirty="0"/>
          </a:p>
          <a:p>
            <a:r>
              <a:rPr lang="en-GB" dirty="0" smtClean="0"/>
              <a:t>Has the ability to be used by researchers in any GOSH clinical speciality with the modification of the specification file with project rules.</a:t>
            </a:r>
          </a:p>
          <a:p>
            <a:endParaRPr lang="en-GB" dirty="0"/>
          </a:p>
          <a:p>
            <a:endParaRPr lang="en-GB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Summary and Future Goals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74983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indent="0">
              <a:buNone/>
            </a:pPr>
            <a:r>
              <a:rPr lang="en-GB" b="1" dirty="0" smtClean="0"/>
              <a:t>Summary</a:t>
            </a:r>
          </a:p>
          <a:p>
            <a:r>
              <a:rPr lang="en-GB" dirty="0" smtClean="0"/>
              <a:t>COCATOO is a cohort comparison tool which utilises the DREs data extraction pipeline and generalised R code to present clinical information to the researcher.</a:t>
            </a:r>
          </a:p>
          <a:p>
            <a:endParaRPr lang="en-GB" dirty="0"/>
          </a:p>
          <a:p>
            <a:r>
              <a:rPr lang="en-GB" dirty="0" smtClean="0"/>
              <a:t>Has the ability to be used by researchers in any GOSH clinical speciality with the modification of the specification file with project rules.</a:t>
            </a:r>
          </a:p>
          <a:p>
            <a:endParaRPr lang="en-GB" dirty="0"/>
          </a:p>
          <a:p>
            <a:pPr indent="0">
              <a:buNone/>
            </a:pPr>
            <a:r>
              <a:rPr lang="en-GB" b="1" dirty="0" smtClean="0"/>
              <a:t>Future Goals</a:t>
            </a:r>
          </a:p>
          <a:p>
            <a:r>
              <a:rPr lang="en-GB" dirty="0" smtClean="0"/>
              <a:t>Development of an app (R Shiny).</a:t>
            </a:r>
            <a:endParaRPr lang="en-GB" dirty="0"/>
          </a:p>
          <a:p>
            <a:endParaRPr lang="en-GB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Summary and Future Goals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60339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indent="0">
              <a:buNone/>
            </a:pPr>
            <a:r>
              <a:rPr lang="en-GB" b="1" dirty="0" smtClean="0"/>
              <a:t>Summary</a:t>
            </a:r>
          </a:p>
          <a:p>
            <a:r>
              <a:rPr lang="en-GB" dirty="0" smtClean="0"/>
              <a:t>COCATOO is a cohort comparison tool which utilises the DREs data extraction pipeline and generalised R code to present clinical information to the researcher.</a:t>
            </a:r>
          </a:p>
          <a:p>
            <a:endParaRPr lang="en-GB" dirty="0"/>
          </a:p>
          <a:p>
            <a:r>
              <a:rPr lang="en-GB" dirty="0" smtClean="0"/>
              <a:t>Has the ability to be used by researchers in any GOSH clinical speciality with the modification of the specification file with project rules.</a:t>
            </a:r>
          </a:p>
          <a:p>
            <a:endParaRPr lang="en-GB" dirty="0"/>
          </a:p>
          <a:p>
            <a:pPr indent="0">
              <a:buNone/>
            </a:pPr>
            <a:r>
              <a:rPr lang="en-GB" b="1" dirty="0" smtClean="0"/>
              <a:t>Future Goals</a:t>
            </a:r>
          </a:p>
          <a:p>
            <a:r>
              <a:rPr lang="en-GB" dirty="0" smtClean="0"/>
              <a:t>Development of an app (R Shiny).</a:t>
            </a:r>
          </a:p>
          <a:p>
            <a:endParaRPr lang="en-GB" dirty="0"/>
          </a:p>
          <a:p>
            <a:pPr indent="0">
              <a:buNone/>
            </a:pPr>
            <a:r>
              <a:rPr lang="en-GB" b="1" dirty="0" smtClean="0"/>
              <a:t>Acknowledgements</a:t>
            </a:r>
          </a:p>
          <a:p>
            <a:pPr marL="342900" indent="-342900"/>
            <a:r>
              <a:rPr lang="en-GB" dirty="0" smtClean="0"/>
              <a:t>DRE Team</a:t>
            </a:r>
          </a:p>
          <a:p>
            <a:pPr marL="1098900" lvl="1" indent="-342900"/>
            <a:r>
              <a:rPr lang="en-GB" dirty="0" err="1" smtClean="0"/>
              <a:t>Dr.</a:t>
            </a:r>
            <a:r>
              <a:rPr lang="en-GB" dirty="0" smtClean="0"/>
              <a:t> William Bryant, John Booth, </a:t>
            </a:r>
            <a:r>
              <a:rPr lang="en-GB" dirty="0" err="1" smtClean="0"/>
              <a:t>Mohsin</a:t>
            </a:r>
            <a:r>
              <a:rPr lang="en-GB" dirty="0" smtClean="0"/>
              <a:t> Shah, </a:t>
            </a:r>
            <a:r>
              <a:rPr lang="en-GB" dirty="0" err="1" smtClean="0"/>
              <a:t>Dr.</a:t>
            </a:r>
            <a:r>
              <a:rPr lang="en-GB" dirty="0"/>
              <a:t> </a:t>
            </a:r>
            <a:r>
              <a:rPr lang="en-GB" dirty="0" err="1"/>
              <a:t>Anastassia</a:t>
            </a:r>
            <a:r>
              <a:rPr lang="en-GB" dirty="0"/>
              <a:t> </a:t>
            </a:r>
            <a:r>
              <a:rPr lang="en-GB" dirty="0" err="1" smtClean="0"/>
              <a:t>Spiridou</a:t>
            </a:r>
            <a:r>
              <a:rPr lang="en-GB" dirty="0" smtClean="0"/>
              <a:t>, </a:t>
            </a:r>
            <a:r>
              <a:rPr lang="en-GB" dirty="0" err="1" smtClean="0"/>
              <a:t>Dr.</a:t>
            </a:r>
            <a:r>
              <a:rPr lang="en-GB" dirty="0" smtClean="0"/>
              <a:t> Richard </a:t>
            </a:r>
            <a:r>
              <a:rPr lang="en-GB" dirty="0" err="1" smtClean="0"/>
              <a:t>Issitt</a:t>
            </a:r>
            <a:r>
              <a:rPr lang="en-GB" dirty="0" smtClean="0"/>
              <a:t>, </a:t>
            </a:r>
            <a:r>
              <a:rPr lang="en-GB" dirty="0" err="1" smtClean="0"/>
              <a:t>Prof.</a:t>
            </a:r>
            <a:r>
              <a:rPr lang="en-GB" dirty="0" smtClean="0"/>
              <a:t> Neil </a:t>
            </a:r>
            <a:r>
              <a:rPr lang="en-GB" dirty="0" err="1" smtClean="0"/>
              <a:t>Sebire</a:t>
            </a:r>
            <a:endParaRPr lang="en-GB" dirty="0"/>
          </a:p>
          <a:p>
            <a:endParaRPr lang="en-GB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Summary and Future Goals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62770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3947" y="1557394"/>
            <a:ext cx="3044106" cy="3044106"/>
          </a:xfrm>
          <a:prstGeom prst="rect">
            <a:avLst/>
          </a:prstGeom>
          <a:effectLst>
            <a:outerShdw blurRad="25400" dir="5400000" algn="t" rotWithShape="0">
              <a:prstClr val="black">
                <a:alpha val="20000"/>
              </a:prstClr>
            </a:outerShdw>
          </a:effectLst>
        </p:spPr>
      </p:pic>
      <p:sp>
        <p:nvSpPr>
          <p:cNvPr id="6" name="Rectangle 5"/>
          <p:cNvSpPr/>
          <p:nvPr/>
        </p:nvSpPr>
        <p:spPr>
          <a:xfrm>
            <a:off x="10714993" y="0"/>
            <a:ext cx="1385735" cy="115503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/>
        </p:nvSpPr>
        <p:spPr>
          <a:xfrm>
            <a:off x="0" y="6397574"/>
            <a:ext cx="12192000" cy="469562"/>
          </a:xfrm>
          <a:prstGeom prst="rect">
            <a:avLst/>
          </a:prstGeom>
          <a:solidFill>
            <a:srgbClr val="F3B1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GB"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6560742"/>
            <a:ext cx="12192000" cy="19263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US" sz="1000" i="0" kern="1200" spc="40" dirty="0">
                <a:solidFill>
                  <a:schemeClr val="bg1"/>
                </a:solidFill>
                <a:effectLst/>
                <a:latin typeface="Montserrat" charset="0"/>
                <a:ea typeface="Montserrat" charset="0"/>
                <a:cs typeface="Montserrat" charset="0"/>
              </a:rPr>
              <a:t>POWERED BY </a:t>
            </a:r>
            <a:r>
              <a:rPr lang="en-US" sz="1000" b="1" i="0" kern="1200" spc="40" dirty="0">
                <a:solidFill>
                  <a:schemeClr val="bg1"/>
                </a:solidFill>
                <a:effectLst/>
                <a:latin typeface="Montserrat" charset="0"/>
                <a:ea typeface="Montserrat" charset="0"/>
                <a:cs typeface="Montserrat" charset="0"/>
              </a:rPr>
              <a:t>ANALYTIXAGILITY</a:t>
            </a:r>
            <a:endParaRPr lang="en-US" sz="1000" b="0" i="0" kern="1200" spc="40" dirty="0">
              <a:solidFill>
                <a:schemeClr val="bg1"/>
              </a:solidFill>
              <a:effectLst/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9825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60219" y="1330961"/>
            <a:ext cx="5708072" cy="4795204"/>
          </a:xfrm>
        </p:spPr>
        <p:txBody>
          <a:bodyPr/>
          <a:lstStyle/>
          <a:p>
            <a:r>
              <a:rPr lang="en-GB" dirty="0" smtClean="0"/>
              <a:t>Provides clinicians with the analytical tools to make accessing and harnessing the power of health data as easy as possible.</a:t>
            </a:r>
          </a:p>
          <a:p>
            <a:pPr indent="0">
              <a:buNone/>
            </a:pPr>
            <a:endParaRPr lang="en-GB" dirty="0"/>
          </a:p>
          <a:p>
            <a:r>
              <a:rPr lang="en-GB" dirty="0" smtClean="0"/>
              <a:t>Data extraction </a:t>
            </a:r>
          </a:p>
          <a:p>
            <a:pPr lvl="1"/>
            <a:r>
              <a:rPr lang="en-GB" dirty="0" smtClean="0"/>
              <a:t>Pipeline to extract clinical data.</a:t>
            </a:r>
          </a:p>
          <a:p>
            <a:pPr lvl="1"/>
            <a:r>
              <a:rPr lang="en-GB" dirty="0" smtClean="0"/>
              <a:t>Provide much more data than was previously available. </a:t>
            </a:r>
          </a:p>
          <a:p>
            <a:pPr lvl="1"/>
            <a:endParaRPr lang="en-GB" dirty="0"/>
          </a:p>
          <a:p>
            <a:r>
              <a:rPr lang="en-GB" dirty="0" smtClean="0"/>
              <a:t>Support external and internal data analytics and data science.</a:t>
            </a:r>
          </a:p>
          <a:p>
            <a:pPr lvl="1"/>
            <a:endParaRPr lang="en-GB" dirty="0"/>
          </a:p>
          <a:p>
            <a:endParaRPr lang="en-GB" dirty="0" smtClean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The Digital Research Environment (DRE) at GOSH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11667" t="7185" r="62583" b="4519"/>
          <a:stretch/>
        </p:blipFill>
        <p:spPr>
          <a:xfrm>
            <a:off x="6492240" y="1222752"/>
            <a:ext cx="5455920" cy="5261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756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60218" y="1330961"/>
            <a:ext cx="11462326" cy="4795204"/>
          </a:xfrm>
        </p:spPr>
        <p:txBody>
          <a:bodyPr/>
          <a:lstStyle/>
          <a:p>
            <a:pPr marL="342900" indent="-342900"/>
            <a:r>
              <a:rPr lang="en-GB" dirty="0" smtClean="0"/>
              <a:t>A lot of information is presented to researchers in healthcare data.</a:t>
            </a:r>
          </a:p>
          <a:p>
            <a:pPr marL="1098900" lvl="1" indent="-342900"/>
            <a:r>
              <a:rPr lang="en-GB" dirty="0" smtClean="0"/>
              <a:t>Patient demographics, vital signs, diagnoses</a:t>
            </a:r>
          </a:p>
          <a:p>
            <a:pPr marL="1098900" lvl="1" indent="-342900"/>
            <a:r>
              <a:rPr lang="en-GB" dirty="0" smtClean="0"/>
              <a:t>Laboratory results</a:t>
            </a:r>
          </a:p>
          <a:p>
            <a:pPr marL="1098900" lvl="1" indent="-342900"/>
            <a:r>
              <a:rPr lang="en-GB" dirty="0" smtClean="0"/>
              <a:t>Ward data</a:t>
            </a:r>
          </a:p>
          <a:p>
            <a:pPr marL="1098900" lvl="1" indent="-342900"/>
            <a:r>
              <a:rPr lang="en-GB" dirty="0" smtClean="0"/>
              <a:t>Admissions data</a:t>
            </a:r>
          </a:p>
          <a:p>
            <a:pPr indent="0">
              <a:buNone/>
            </a:pPr>
            <a:endParaRPr lang="en-GB" dirty="0"/>
          </a:p>
          <a:p>
            <a:pPr marL="342900" indent="-342900"/>
            <a:r>
              <a:rPr lang="en-GB" dirty="0" smtClean="0"/>
              <a:t>Difficult to identify trends between clinically relevant groups.</a:t>
            </a:r>
          </a:p>
          <a:p>
            <a:pPr marL="342900" indent="-342900"/>
            <a:endParaRPr lang="en-GB" dirty="0"/>
          </a:p>
          <a:p>
            <a:pPr marL="342900" indent="-342900"/>
            <a:r>
              <a:rPr lang="en-GB" dirty="0" smtClean="0"/>
              <a:t>Useful to visualise data to account for differences between different time events.</a:t>
            </a:r>
          </a:p>
          <a:p>
            <a:pPr marL="342900" indent="-342900"/>
            <a:endParaRPr lang="en-GB" dirty="0"/>
          </a:p>
          <a:p>
            <a:pPr marL="342900" indent="-342900"/>
            <a:r>
              <a:rPr lang="en-GB" dirty="0" smtClean="0"/>
              <a:t>A tool is required that inputs all the data and shows standard visualisations in an easy to read report format.</a:t>
            </a:r>
          </a:p>
          <a:p>
            <a:pPr marL="342900" indent="-342900"/>
            <a:endParaRPr lang="en-GB" dirty="0"/>
          </a:p>
          <a:p>
            <a:pPr marL="342900" indent="-342900"/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 Cohort Comparison Tool for Exploratory Data Analysis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27438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60218" y="1330960"/>
            <a:ext cx="11462326" cy="5083589"/>
          </a:xfrm>
        </p:spPr>
        <p:txBody>
          <a:bodyPr/>
          <a:lstStyle/>
          <a:p>
            <a:pPr marL="342900" indent="-342900"/>
            <a:r>
              <a:rPr lang="en-GB" dirty="0" smtClean="0"/>
              <a:t>A lot of information is presented to researchers in healthcare data.</a:t>
            </a:r>
          </a:p>
          <a:p>
            <a:pPr marL="1098900" lvl="1" indent="-342900"/>
            <a:r>
              <a:rPr lang="en-GB" dirty="0" smtClean="0"/>
              <a:t>Patient demographics, vital signs, diagnoses</a:t>
            </a:r>
          </a:p>
          <a:p>
            <a:pPr marL="1098900" lvl="1" indent="-342900"/>
            <a:r>
              <a:rPr lang="en-GB" dirty="0" smtClean="0"/>
              <a:t>Laboratory results</a:t>
            </a:r>
          </a:p>
          <a:p>
            <a:pPr marL="1098900" lvl="1" indent="-342900"/>
            <a:r>
              <a:rPr lang="en-GB" dirty="0" smtClean="0"/>
              <a:t>Ward data</a:t>
            </a:r>
          </a:p>
          <a:p>
            <a:pPr marL="1098900" lvl="1" indent="-342900"/>
            <a:r>
              <a:rPr lang="en-GB" dirty="0" smtClean="0"/>
              <a:t>Admissions data</a:t>
            </a:r>
          </a:p>
          <a:p>
            <a:pPr indent="0">
              <a:buNone/>
            </a:pPr>
            <a:endParaRPr lang="en-GB" dirty="0"/>
          </a:p>
          <a:p>
            <a:pPr marL="342900" indent="-342900"/>
            <a:r>
              <a:rPr lang="en-GB" dirty="0" smtClean="0"/>
              <a:t>Difficult to identify trends between clinically relevant groups.</a:t>
            </a:r>
          </a:p>
          <a:p>
            <a:pPr marL="342900" indent="-342900"/>
            <a:endParaRPr lang="en-GB" dirty="0"/>
          </a:p>
          <a:p>
            <a:pPr marL="342900" indent="-342900"/>
            <a:r>
              <a:rPr lang="en-GB" dirty="0" smtClean="0"/>
              <a:t>Useful to visualise data to account for differences between different time events.</a:t>
            </a:r>
          </a:p>
          <a:p>
            <a:pPr marL="342900" indent="-342900"/>
            <a:endParaRPr lang="en-GB" dirty="0"/>
          </a:p>
          <a:p>
            <a:pPr marL="342900" indent="-342900"/>
            <a:r>
              <a:rPr lang="en-GB" dirty="0" smtClean="0"/>
              <a:t>A tool is required that inputs all the data and shows standard visualisations in an easy to read report format.</a:t>
            </a:r>
          </a:p>
          <a:p>
            <a:pPr indent="0" algn="ctr">
              <a:buNone/>
            </a:pPr>
            <a:r>
              <a:rPr lang="en-GB" sz="2800" b="1" dirty="0" smtClean="0"/>
              <a:t>COCATOO</a:t>
            </a:r>
          </a:p>
          <a:p>
            <a:pPr indent="0" algn="ctr">
              <a:buNone/>
            </a:pPr>
            <a:r>
              <a:rPr lang="en-GB" sz="1800" dirty="0"/>
              <a:t>A </a:t>
            </a:r>
            <a:r>
              <a:rPr lang="en-GB" sz="1800" u="sng" dirty="0"/>
              <a:t>Co</a:t>
            </a:r>
            <a:r>
              <a:rPr lang="en-GB" sz="1800" dirty="0"/>
              <a:t>hort </a:t>
            </a:r>
            <a:r>
              <a:rPr lang="en-GB" sz="1800" u="sng" dirty="0"/>
              <a:t>C</a:t>
            </a:r>
            <a:r>
              <a:rPr lang="en-GB" sz="1800" dirty="0"/>
              <a:t>omp</a:t>
            </a:r>
            <a:r>
              <a:rPr lang="en-GB" sz="1800" u="sng" dirty="0"/>
              <a:t>a</a:t>
            </a:r>
            <a:r>
              <a:rPr lang="en-GB" sz="1800" dirty="0"/>
              <a:t>rison </a:t>
            </a:r>
            <a:r>
              <a:rPr lang="en-GB" sz="1800" u="sng" dirty="0"/>
              <a:t>Too</a:t>
            </a:r>
            <a:r>
              <a:rPr lang="en-GB" sz="1800" dirty="0"/>
              <a:t>l for Exploratory Data Analysis</a:t>
            </a:r>
            <a:endParaRPr lang="en-GB" sz="1800" b="1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 Cohort Comparison Tool for Exploratory Data Analysis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07389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60219" y="1330961"/>
            <a:ext cx="9051636" cy="4795204"/>
          </a:xfrm>
        </p:spPr>
        <p:txBody>
          <a:bodyPr/>
          <a:lstStyle/>
          <a:p>
            <a:pPr indent="0">
              <a:buNone/>
            </a:pPr>
            <a:r>
              <a:rPr lang="en-US" sz="2400" b="1" dirty="0" smtClean="0"/>
              <a:t>Data Extraction</a:t>
            </a:r>
          </a:p>
          <a:p>
            <a:r>
              <a:rPr lang="en-US" dirty="0" smtClean="0"/>
              <a:t>The DRE have established core datasets of research relevant clinical</a:t>
            </a:r>
            <a:r>
              <a:rPr lang="en-US" dirty="0" smtClean="0">
                <a:solidFill>
                  <a:schemeClr val="bg1"/>
                </a:solidFill>
              </a:rPr>
              <a:t> …… </a:t>
            </a:r>
            <a:r>
              <a:rPr lang="en-US" dirty="0" smtClean="0"/>
              <a:t>data.</a:t>
            </a:r>
          </a:p>
          <a:p>
            <a:pPr lvl="1"/>
            <a:r>
              <a:rPr lang="en-US" dirty="0" smtClean="0"/>
              <a:t>Structured</a:t>
            </a:r>
          </a:p>
          <a:p>
            <a:pPr lvl="1"/>
            <a:r>
              <a:rPr lang="en-US" dirty="0" smtClean="0"/>
              <a:t>Core information</a:t>
            </a:r>
          </a:p>
          <a:p>
            <a:pPr lvl="1"/>
            <a:r>
              <a:rPr lang="en-US" dirty="0" smtClean="0"/>
              <a:t>De-identified </a:t>
            </a:r>
          </a:p>
          <a:p>
            <a:pPr lvl="1"/>
            <a:endParaRPr lang="en-US" dirty="0"/>
          </a:p>
          <a:p>
            <a:r>
              <a:rPr lang="en-US" dirty="0" smtClean="0"/>
              <a:t>Presented as research data views (RDV) on our research platform. </a:t>
            </a:r>
            <a:endParaRPr lang="en-US" dirty="0"/>
          </a:p>
          <a:p>
            <a:r>
              <a:rPr lang="en-US" dirty="0" smtClean="0"/>
              <a:t>Examples of RDVs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9839632" y="1420722"/>
            <a:ext cx="1982914" cy="4615681"/>
            <a:chOff x="8829962" y="1043714"/>
            <a:chExt cx="2780148" cy="5569463"/>
          </a:xfrm>
        </p:grpSpPr>
        <p:sp>
          <p:nvSpPr>
            <p:cNvPr id="4" name="Rounded Rectangle 3"/>
            <p:cNvSpPr/>
            <p:nvPr/>
          </p:nvSpPr>
          <p:spPr>
            <a:xfrm>
              <a:off x="8829964" y="1043714"/>
              <a:ext cx="2780146" cy="761544"/>
            </a:xfrm>
            <a:prstGeom prst="roundRect">
              <a:avLst/>
            </a:prstGeom>
            <a:noFill/>
            <a:ln w="38100">
              <a:solidFill>
                <a:srgbClr val="00A9C9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b="1" dirty="0" smtClean="0">
                  <a:solidFill>
                    <a:schemeClr val="tx1"/>
                  </a:solidFill>
                </a:rPr>
                <a:t>Data Extraction</a:t>
              </a:r>
              <a:endParaRPr lang="en-GB" sz="2000" b="1" dirty="0">
                <a:solidFill>
                  <a:schemeClr val="tx1"/>
                </a:solidFill>
              </a:endParaRPr>
            </a:p>
          </p:txBody>
        </p:sp>
        <p:sp>
          <p:nvSpPr>
            <p:cNvPr id="5" name="Rounded Rectangle 4"/>
            <p:cNvSpPr/>
            <p:nvPr/>
          </p:nvSpPr>
          <p:spPr>
            <a:xfrm>
              <a:off x="8829964" y="2244250"/>
              <a:ext cx="2780146" cy="761544"/>
            </a:xfrm>
            <a:prstGeom prst="roundRect">
              <a:avLst/>
            </a:prstGeom>
            <a:noFill/>
            <a:ln w="38100">
              <a:solidFill>
                <a:srgbClr val="00A9C9">
                  <a:alpha val="25000"/>
                </a:srgb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 smtClean="0">
                  <a:solidFill>
                    <a:schemeClr val="bg1">
                      <a:lumMod val="65000"/>
                    </a:schemeClr>
                  </a:solidFill>
                </a:rPr>
                <a:t>R Functions/ Packages</a:t>
              </a:r>
              <a:endParaRPr lang="en-GB" sz="20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8829963" y="3445455"/>
              <a:ext cx="2780146" cy="761544"/>
            </a:xfrm>
            <a:prstGeom prst="roundRect">
              <a:avLst/>
            </a:prstGeom>
            <a:noFill/>
            <a:ln w="38100">
              <a:solidFill>
                <a:srgbClr val="00A9C9">
                  <a:alpha val="25000"/>
                </a:srgb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 smtClean="0">
                  <a:solidFill>
                    <a:schemeClr val="bg1">
                      <a:lumMod val="65000"/>
                    </a:schemeClr>
                  </a:solidFill>
                </a:rPr>
                <a:t>Specification File</a:t>
              </a:r>
              <a:endParaRPr lang="en-GB" sz="20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8" name="Down Arrow 7"/>
            <p:cNvSpPr/>
            <p:nvPr/>
          </p:nvSpPr>
          <p:spPr>
            <a:xfrm>
              <a:off x="9942944" y="1805258"/>
              <a:ext cx="554182" cy="420907"/>
            </a:xfrm>
            <a:prstGeom prst="downArrow">
              <a:avLst/>
            </a:prstGeom>
            <a:solidFill>
              <a:srgbClr val="00A9C9">
                <a:alpha val="25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Down Arrow 8"/>
            <p:cNvSpPr/>
            <p:nvPr/>
          </p:nvSpPr>
          <p:spPr>
            <a:xfrm>
              <a:off x="9942944" y="3001506"/>
              <a:ext cx="554182" cy="420907"/>
            </a:xfrm>
            <a:prstGeom prst="downArrow">
              <a:avLst/>
            </a:prstGeom>
            <a:solidFill>
              <a:srgbClr val="00A9C9">
                <a:alpha val="25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8829962" y="4645991"/>
              <a:ext cx="2780146" cy="761544"/>
            </a:xfrm>
            <a:prstGeom prst="roundRect">
              <a:avLst/>
            </a:prstGeom>
            <a:noFill/>
            <a:ln w="38100">
              <a:solidFill>
                <a:srgbClr val="00A9C9">
                  <a:alpha val="25000"/>
                </a:srgb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 smtClean="0">
                  <a:solidFill>
                    <a:schemeClr val="bg1">
                      <a:lumMod val="65000"/>
                    </a:schemeClr>
                  </a:solidFill>
                </a:rPr>
                <a:t>Generalised Analytics</a:t>
              </a:r>
              <a:endParaRPr lang="en-GB" sz="20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1" name="Down Arrow 10"/>
            <p:cNvSpPr/>
            <p:nvPr/>
          </p:nvSpPr>
          <p:spPr>
            <a:xfrm>
              <a:off x="9942943" y="4202042"/>
              <a:ext cx="554182" cy="420907"/>
            </a:xfrm>
            <a:prstGeom prst="downArrow">
              <a:avLst/>
            </a:prstGeom>
            <a:solidFill>
              <a:srgbClr val="00A9C9">
                <a:alpha val="25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8829964" y="5851633"/>
              <a:ext cx="2780146" cy="761544"/>
            </a:xfrm>
            <a:prstGeom prst="roundRect">
              <a:avLst/>
            </a:prstGeom>
            <a:noFill/>
            <a:ln w="38100">
              <a:solidFill>
                <a:srgbClr val="00A9C9">
                  <a:alpha val="25000"/>
                </a:srgb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 smtClean="0">
                  <a:solidFill>
                    <a:schemeClr val="bg1">
                      <a:lumMod val="65000"/>
                    </a:schemeClr>
                  </a:solidFill>
                </a:rPr>
                <a:t>User Report</a:t>
              </a:r>
              <a:endParaRPr lang="en-GB" sz="20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3" name="Down Arrow 12"/>
            <p:cNvSpPr/>
            <p:nvPr/>
          </p:nvSpPr>
          <p:spPr>
            <a:xfrm>
              <a:off x="9942945" y="5407684"/>
              <a:ext cx="554182" cy="420907"/>
            </a:xfrm>
            <a:prstGeom prst="downArrow">
              <a:avLst/>
            </a:prstGeom>
            <a:solidFill>
              <a:srgbClr val="00A9C9">
                <a:alpha val="25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5294538"/>
              </p:ext>
            </p:extLst>
          </p:nvPr>
        </p:nvGraphicFramePr>
        <p:xfrm>
          <a:off x="1100832" y="4664803"/>
          <a:ext cx="8128000" cy="1188720"/>
        </p:xfrm>
        <a:graphic>
          <a:graphicData uri="http://schemas.openxmlformats.org/drawingml/2006/table">
            <a:tbl>
              <a:tblPr firstRow="1" bandRow="1">
                <a:effectLst/>
                <a:tableStyleId>{2D5ABB26-0587-4C30-8999-92F81FD0307C}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1448395920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4256280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GB" sz="20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Montserrat" panose="020B0604020202020204" charset="0"/>
                        </a:rPr>
                        <a:t>Hospital Admissions</a:t>
                      </a:r>
                      <a:endParaRPr lang="en-GB" sz="2000" dirty="0">
                        <a:solidFill>
                          <a:schemeClr val="bg1">
                            <a:lumMod val="50000"/>
                          </a:schemeClr>
                        </a:solidFill>
                        <a:latin typeface="Montserrat" panose="020B060402020202020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GB" sz="20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Montserrat" panose="020B0604020202020204" charset="0"/>
                        </a:rPr>
                        <a:t>Patient Demographics</a:t>
                      </a:r>
                      <a:endParaRPr lang="en-GB" sz="2000" dirty="0">
                        <a:solidFill>
                          <a:schemeClr val="bg1">
                            <a:lumMod val="50000"/>
                          </a:schemeClr>
                        </a:solidFill>
                        <a:latin typeface="Montserrat" panose="020B060402020202020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62994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GB" sz="20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Montserrat" panose="020B0604020202020204" charset="0"/>
                        </a:rPr>
                        <a:t>Ward Stays</a:t>
                      </a:r>
                      <a:endParaRPr lang="en-GB" sz="2000" dirty="0">
                        <a:solidFill>
                          <a:schemeClr val="bg1">
                            <a:lumMod val="50000"/>
                          </a:schemeClr>
                        </a:solidFill>
                        <a:latin typeface="Montserrat" panose="020B060402020202020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GB" sz="20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Montserrat" panose="020B0604020202020204" charset="0"/>
                        </a:rPr>
                        <a:t>Patient Vital Signs</a:t>
                      </a:r>
                      <a:endParaRPr lang="en-GB" sz="2000" dirty="0">
                        <a:solidFill>
                          <a:schemeClr val="bg1">
                            <a:lumMod val="50000"/>
                          </a:schemeClr>
                        </a:solidFill>
                        <a:latin typeface="Montserrat" panose="020B060402020202020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74874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GB" sz="20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Montserrat" panose="020B0604020202020204" charset="0"/>
                        </a:rPr>
                        <a:t>Patient Laboratory Results</a:t>
                      </a:r>
                      <a:endParaRPr lang="en-GB" sz="2000" dirty="0">
                        <a:solidFill>
                          <a:schemeClr val="bg1">
                            <a:lumMod val="50000"/>
                          </a:schemeClr>
                        </a:solidFill>
                        <a:latin typeface="Montserrat" panose="020B060402020202020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GB" sz="20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Montserrat" panose="020B0604020202020204" charset="0"/>
                        </a:rPr>
                        <a:t>Patient Diagnoses</a:t>
                      </a:r>
                      <a:endParaRPr lang="en-GB" sz="2000" dirty="0">
                        <a:solidFill>
                          <a:schemeClr val="bg1">
                            <a:lumMod val="50000"/>
                          </a:schemeClr>
                        </a:solidFill>
                        <a:latin typeface="Montserrat" panose="020B060402020202020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8100299"/>
                  </a:ext>
                </a:extLst>
              </a:tr>
            </a:tbl>
          </a:graphicData>
        </a:graphic>
      </p:graphicFrame>
      <p:pic>
        <p:nvPicPr>
          <p:cNvPr id="16" name="Picture 2" descr="Study: Cockatoos smarter than human toddlers - Alltop Viral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100000" l="9976" r="89786">
                        <a14:foregroundMark x1="43468" y1="64167" x2="43468" y2="641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6072" y="4867153"/>
            <a:ext cx="1052945" cy="1580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itle 2"/>
          <p:cNvSpPr>
            <a:spLocks noGrp="1"/>
          </p:cNvSpPr>
          <p:nvPr>
            <p:ph type="title"/>
          </p:nvPr>
        </p:nvSpPr>
        <p:spPr>
          <a:xfrm>
            <a:off x="360219" y="301367"/>
            <a:ext cx="10575636" cy="669600"/>
          </a:xfrm>
        </p:spPr>
        <p:txBody>
          <a:bodyPr/>
          <a:lstStyle/>
          <a:p>
            <a:r>
              <a:rPr lang="en-US" dirty="0" smtClean="0"/>
              <a:t>COCATOO Development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7937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COCATOO Development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9839632" y="1420722"/>
            <a:ext cx="1982913" cy="4615681"/>
            <a:chOff x="8829962" y="1043714"/>
            <a:chExt cx="2780148" cy="5569463"/>
          </a:xfrm>
        </p:grpSpPr>
        <p:sp>
          <p:nvSpPr>
            <p:cNvPr id="4" name="Rounded Rectangle 3"/>
            <p:cNvSpPr/>
            <p:nvPr/>
          </p:nvSpPr>
          <p:spPr>
            <a:xfrm>
              <a:off x="8829964" y="1043714"/>
              <a:ext cx="2780146" cy="761544"/>
            </a:xfrm>
            <a:prstGeom prst="roundRect">
              <a:avLst/>
            </a:prstGeom>
            <a:noFill/>
            <a:ln w="38100">
              <a:solidFill>
                <a:srgbClr val="00A9C9">
                  <a:alpha val="25000"/>
                </a:srgb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 smtClean="0">
                  <a:solidFill>
                    <a:schemeClr val="bg1">
                      <a:lumMod val="65000"/>
                    </a:schemeClr>
                  </a:solidFill>
                </a:rPr>
                <a:t>Data Extraction</a:t>
              </a:r>
              <a:endParaRPr lang="en-GB" sz="20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5" name="Rounded Rectangle 4"/>
            <p:cNvSpPr/>
            <p:nvPr/>
          </p:nvSpPr>
          <p:spPr>
            <a:xfrm>
              <a:off x="8829964" y="2244250"/>
              <a:ext cx="2780146" cy="761544"/>
            </a:xfrm>
            <a:prstGeom prst="roundRect">
              <a:avLst/>
            </a:prstGeom>
            <a:noFill/>
            <a:ln w="38100">
              <a:solidFill>
                <a:srgbClr val="00A9C9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b="1" dirty="0" smtClean="0">
                  <a:solidFill>
                    <a:schemeClr val="tx1"/>
                  </a:solidFill>
                </a:rPr>
                <a:t>R Functions/ Packages</a:t>
              </a:r>
              <a:endParaRPr lang="en-GB" sz="2000" b="1" dirty="0">
                <a:solidFill>
                  <a:schemeClr val="tx1"/>
                </a:solidFill>
              </a:endParaRPr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8829963" y="3445455"/>
              <a:ext cx="2780146" cy="761544"/>
            </a:xfrm>
            <a:prstGeom prst="roundRect">
              <a:avLst/>
            </a:prstGeom>
            <a:noFill/>
            <a:ln w="38100">
              <a:solidFill>
                <a:srgbClr val="00A9C9">
                  <a:alpha val="25000"/>
                </a:srgb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 smtClean="0">
                  <a:solidFill>
                    <a:schemeClr val="bg1">
                      <a:lumMod val="65000"/>
                    </a:schemeClr>
                  </a:solidFill>
                </a:rPr>
                <a:t>Specification File</a:t>
              </a:r>
              <a:endParaRPr lang="en-GB" sz="20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8" name="Down Arrow 7"/>
            <p:cNvSpPr/>
            <p:nvPr/>
          </p:nvSpPr>
          <p:spPr>
            <a:xfrm>
              <a:off x="9942944" y="1805258"/>
              <a:ext cx="554182" cy="420907"/>
            </a:xfrm>
            <a:prstGeom prst="downArrow">
              <a:avLst/>
            </a:prstGeom>
            <a:solidFill>
              <a:srgbClr val="00A9C9">
                <a:alpha val="25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Down Arrow 8"/>
            <p:cNvSpPr/>
            <p:nvPr/>
          </p:nvSpPr>
          <p:spPr>
            <a:xfrm>
              <a:off x="9942944" y="3001506"/>
              <a:ext cx="554182" cy="420907"/>
            </a:xfrm>
            <a:prstGeom prst="downArrow">
              <a:avLst/>
            </a:prstGeom>
            <a:solidFill>
              <a:srgbClr val="00A9C9">
                <a:alpha val="25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8829962" y="4645991"/>
              <a:ext cx="2780146" cy="761544"/>
            </a:xfrm>
            <a:prstGeom prst="roundRect">
              <a:avLst/>
            </a:prstGeom>
            <a:noFill/>
            <a:ln w="38100">
              <a:solidFill>
                <a:srgbClr val="00A9C9">
                  <a:alpha val="25000"/>
                </a:srgb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 smtClean="0">
                  <a:solidFill>
                    <a:schemeClr val="bg1">
                      <a:lumMod val="65000"/>
                    </a:schemeClr>
                  </a:solidFill>
                </a:rPr>
                <a:t>Generalised Analytics</a:t>
              </a:r>
              <a:endParaRPr lang="en-GB" sz="20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1" name="Down Arrow 10"/>
            <p:cNvSpPr/>
            <p:nvPr/>
          </p:nvSpPr>
          <p:spPr>
            <a:xfrm>
              <a:off x="9942943" y="4202042"/>
              <a:ext cx="554182" cy="420907"/>
            </a:xfrm>
            <a:prstGeom prst="downArrow">
              <a:avLst/>
            </a:prstGeom>
            <a:solidFill>
              <a:srgbClr val="00A9C9">
                <a:alpha val="25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8829964" y="5851633"/>
              <a:ext cx="2780146" cy="761544"/>
            </a:xfrm>
            <a:prstGeom prst="roundRect">
              <a:avLst/>
            </a:prstGeom>
            <a:noFill/>
            <a:ln w="38100">
              <a:solidFill>
                <a:srgbClr val="00A9C9">
                  <a:alpha val="25000"/>
                </a:srgb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 smtClean="0">
                  <a:solidFill>
                    <a:schemeClr val="bg1">
                      <a:lumMod val="65000"/>
                    </a:schemeClr>
                  </a:solidFill>
                </a:rPr>
                <a:t>User Report</a:t>
              </a:r>
              <a:endParaRPr lang="en-GB" sz="20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3" name="Down Arrow 12"/>
            <p:cNvSpPr/>
            <p:nvPr/>
          </p:nvSpPr>
          <p:spPr>
            <a:xfrm>
              <a:off x="9942945" y="5407684"/>
              <a:ext cx="554182" cy="420907"/>
            </a:xfrm>
            <a:prstGeom prst="downArrow">
              <a:avLst/>
            </a:prstGeom>
            <a:solidFill>
              <a:srgbClr val="00A9C9">
                <a:alpha val="25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16" name="Picture 2" descr="Study: Cockatoos smarter than human toddlers - Alltop Viral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100000" l="9976" r="89786">
                        <a14:foregroundMark x1="43468" y1="64167" x2="43468" y2="641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6072" y="4867153"/>
            <a:ext cx="1052945" cy="1580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Group 32"/>
          <p:cNvGrpSpPr/>
          <p:nvPr/>
        </p:nvGrpSpPr>
        <p:grpSpPr>
          <a:xfrm>
            <a:off x="4434183" y="2380759"/>
            <a:ext cx="2427708" cy="2303214"/>
            <a:chOff x="6090910" y="3746340"/>
            <a:chExt cx="2427708" cy="2303214"/>
          </a:xfrm>
        </p:grpSpPr>
        <p:pic>
          <p:nvPicPr>
            <p:cNvPr id="18" name="Picture 4" descr="Text r Icon | Papirus Mimetypes Iconset | Papirus Development Team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0910" y="3746340"/>
              <a:ext cx="1814831" cy="1814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4" descr="Text r Icon | Papirus Mimetypes Iconset | Papirus Development Team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03782" y="3981554"/>
              <a:ext cx="1814831" cy="1814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4" descr="Text r Icon | Papirus Mimetypes Iconset | Papirus Development Team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03787" y="4234723"/>
              <a:ext cx="1814831" cy="1814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6" name="Content Placeholder 1"/>
          <p:cNvSpPr>
            <a:spLocks noGrp="1"/>
          </p:cNvSpPr>
          <p:nvPr>
            <p:ph idx="1"/>
          </p:nvPr>
        </p:nvSpPr>
        <p:spPr>
          <a:xfrm>
            <a:off x="758970" y="1943905"/>
            <a:ext cx="5494048" cy="1529651"/>
          </a:xfrm>
        </p:spPr>
        <p:txBody>
          <a:bodyPr/>
          <a:lstStyle/>
          <a:p>
            <a:pPr indent="0">
              <a:buNone/>
            </a:pPr>
            <a:r>
              <a:rPr lang="en-US" sz="2400" dirty="0" err="1" smtClean="0"/>
              <a:t>functions.R</a:t>
            </a:r>
            <a:endParaRPr lang="en-US" sz="2400" dirty="0" smtClean="0"/>
          </a:p>
          <a:p>
            <a:pPr marL="342900" indent="-342900"/>
            <a:r>
              <a:rPr lang="en-US" sz="1800" dirty="0" err="1" smtClean="0">
                <a:solidFill>
                  <a:schemeClr val="bg1">
                    <a:lumMod val="50000"/>
                  </a:schemeClr>
                </a:solidFill>
              </a:rPr>
              <a:t>Generalised</a:t>
            </a: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 R functions </a:t>
            </a:r>
          </a:p>
          <a:p>
            <a:pPr marL="1098900" lvl="1" indent="-342900"/>
            <a:r>
              <a:rPr lang="en-US" sz="1800" dirty="0" err="1" smtClean="0">
                <a:solidFill>
                  <a:schemeClr val="bg1">
                    <a:lumMod val="50000"/>
                  </a:schemeClr>
                </a:solidFill>
              </a:rPr>
              <a:t>Visualisations</a:t>
            </a:r>
            <a:endParaRPr lang="en-US" sz="18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1098900" lvl="1" indent="-342900"/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Themes</a:t>
            </a:r>
          </a:p>
          <a:p>
            <a:pPr marL="342900" indent="-342900"/>
            <a:endParaRPr lang="en-US" dirty="0" smtClean="0"/>
          </a:p>
        </p:txBody>
      </p:sp>
      <p:sp>
        <p:nvSpPr>
          <p:cNvPr id="27" name="Content Placeholder 1"/>
          <p:cNvSpPr txBox="1">
            <a:spLocks/>
          </p:cNvSpPr>
          <p:nvPr/>
        </p:nvSpPr>
        <p:spPr>
          <a:xfrm>
            <a:off x="1416653" y="4271390"/>
            <a:ext cx="5073153" cy="1529651"/>
          </a:xfrm>
          <a:prstGeom prst="rect">
            <a:avLst/>
          </a:prstGeom>
        </p:spPr>
        <p:txBody>
          <a:bodyPr vert="horz" lIns="0" tIns="46800" rIns="0" bIns="46800" rtlCol="0">
            <a:noAutofit/>
          </a:bodyPr>
          <a:lstStyle>
            <a:lvl1pPr marL="0" indent="-360000" algn="l" defTabSz="609594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372A71"/>
                </a:solidFill>
                <a:latin typeface="Montserrat" charset="0"/>
                <a:ea typeface="Montserrat" charset="0"/>
                <a:cs typeface="Montserrat" charset="0"/>
              </a:defRPr>
            </a:lvl1pPr>
            <a:lvl2pPr marL="756000" indent="-360000" algn="l" defTabSz="609594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Montserrat" charset="0"/>
                <a:ea typeface="Montserrat" charset="0"/>
                <a:cs typeface="Montserrat" charset="0"/>
              </a:defRPr>
            </a:lvl2pPr>
            <a:lvl3pPr marL="1152000" indent="-360000" algn="l" defTabSz="609594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Montserrat" charset="0"/>
                <a:ea typeface="Montserrat" charset="0"/>
                <a:cs typeface="Montserrat" charset="0"/>
              </a:defRPr>
            </a:lvl3pPr>
            <a:lvl4pPr marL="1548000" indent="-360000" algn="l" defTabSz="609594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Montserrat" charset="0"/>
                <a:ea typeface="Montserrat" charset="0"/>
                <a:cs typeface="Montserrat" charset="0"/>
              </a:defRPr>
            </a:lvl4pPr>
            <a:lvl5pPr marL="1944000" indent="-360000" algn="l" defTabSz="609594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Montserrat" charset="0"/>
                <a:ea typeface="Montserrat" charset="0"/>
                <a:cs typeface="Montserrat" charset="0"/>
              </a:defRPr>
            </a:lvl5pPr>
            <a:lvl6pPr marL="3352766" indent="-304796" algn="l" defTabSz="609594" rtl="0" eaLnBrk="1" latinLnBrk="0" hangingPunct="1">
              <a:spcBef>
                <a:spcPct val="20000"/>
              </a:spcBef>
              <a:buFont typeface="Arial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60" indent="-304796" algn="l" defTabSz="609594" rtl="0" eaLnBrk="1" latinLnBrk="0" hangingPunct="1">
              <a:spcBef>
                <a:spcPct val="20000"/>
              </a:spcBef>
              <a:buFont typeface="Arial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54" indent="-304796" algn="l" defTabSz="609594" rtl="0" eaLnBrk="1" latinLnBrk="0" hangingPunct="1">
              <a:spcBef>
                <a:spcPct val="20000"/>
              </a:spcBef>
              <a:buFont typeface="Arial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48" indent="-304796" algn="l" defTabSz="609594" rtl="0" eaLnBrk="1" latinLnBrk="0" hangingPunct="1">
              <a:spcBef>
                <a:spcPct val="20000"/>
              </a:spcBef>
              <a:buFont typeface="Arial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Font typeface="Arial"/>
              <a:buNone/>
            </a:pPr>
            <a:r>
              <a:rPr lang="en-US" sz="2400" dirty="0" err="1" smtClean="0"/>
              <a:t>global.R</a:t>
            </a:r>
            <a:endParaRPr lang="en-US" sz="2400" dirty="0" smtClean="0"/>
          </a:p>
          <a:p>
            <a:pPr marL="342900" indent="-342900"/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Installs/ loads R packages</a:t>
            </a:r>
          </a:p>
          <a:p>
            <a:pPr marL="342900" indent="-342900"/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Imports all RDVs</a:t>
            </a:r>
          </a:p>
          <a:p>
            <a:pPr marL="342900" indent="-342900"/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Wrangles data for relevant information</a:t>
            </a:r>
          </a:p>
          <a:p>
            <a:pPr marL="1098900" lvl="1" indent="-342900"/>
            <a:endParaRPr lang="en-US" sz="18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342900" indent="-342900"/>
            <a:endParaRPr lang="en-US" dirty="0" smtClean="0"/>
          </a:p>
        </p:txBody>
      </p:sp>
      <p:sp>
        <p:nvSpPr>
          <p:cNvPr id="34" name="Content Placeholder 1"/>
          <p:cNvSpPr txBox="1">
            <a:spLocks/>
          </p:cNvSpPr>
          <p:nvPr/>
        </p:nvSpPr>
        <p:spPr>
          <a:xfrm>
            <a:off x="5973566" y="1740322"/>
            <a:ext cx="3486113" cy="1529651"/>
          </a:xfrm>
          <a:prstGeom prst="rect">
            <a:avLst/>
          </a:prstGeom>
        </p:spPr>
        <p:txBody>
          <a:bodyPr vert="horz" lIns="0" tIns="46800" rIns="0" bIns="46800" rtlCol="0">
            <a:noAutofit/>
          </a:bodyPr>
          <a:lstStyle>
            <a:lvl1pPr marL="0" indent="-360000" algn="l" defTabSz="609594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372A71"/>
                </a:solidFill>
                <a:latin typeface="Montserrat" charset="0"/>
                <a:ea typeface="Montserrat" charset="0"/>
                <a:cs typeface="Montserrat" charset="0"/>
              </a:defRPr>
            </a:lvl1pPr>
            <a:lvl2pPr marL="756000" indent="-360000" algn="l" defTabSz="609594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Montserrat" charset="0"/>
                <a:ea typeface="Montserrat" charset="0"/>
                <a:cs typeface="Montserrat" charset="0"/>
              </a:defRPr>
            </a:lvl2pPr>
            <a:lvl3pPr marL="1152000" indent="-360000" algn="l" defTabSz="609594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Montserrat" charset="0"/>
                <a:ea typeface="Montserrat" charset="0"/>
                <a:cs typeface="Montserrat" charset="0"/>
              </a:defRPr>
            </a:lvl3pPr>
            <a:lvl4pPr marL="1548000" indent="-360000" algn="l" defTabSz="609594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Montserrat" charset="0"/>
                <a:ea typeface="Montserrat" charset="0"/>
                <a:cs typeface="Montserrat" charset="0"/>
              </a:defRPr>
            </a:lvl4pPr>
            <a:lvl5pPr marL="1944000" indent="-360000" algn="l" defTabSz="609594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Montserrat" charset="0"/>
                <a:ea typeface="Montserrat" charset="0"/>
                <a:cs typeface="Montserrat" charset="0"/>
              </a:defRPr>
            </a:lvl5pPr>
            <a:lvl6pPr marL="3352766" indent="-304796" algn="l" defTabSz="609594" rtl="0" eaLnBrk="1" latinLnBrk="0" hangingPunct="1">
              <a:spcBef>
                <a:spcPct val="20000"/>
              </a:spcBef>
              <a:buFont typeface="Arial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60" indent="-304796" algn="l" defTabSz="609594" rtl="0" eaLnBrk="1" latinLnBrk="0" hangingPunct="1">
              <a:spcBef>
                <a:spcPct val="20000"/>
              </a:spcBef>
              <a:buFont typeface="Arial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54" indent="-304796" algn="l" defTabSz="609594" rtl="0" eaLnBrk="1" latinLnBrk="0" hangingPunct="1">
              <a:spcBef>
                <a:spcPct val="20000"/>
              </a:spcBef>
              <a:buFont typeface="Arial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48" indent="-304796" algn="l" defTabSz="609594" rtl="0" eaLnBrk="1" latinLnBrk="0" hangingPunct="1">
              <a:spcBef>
                <a:spcPct val="20000"/>
              </a:spcBef>
              <a:buFont typeface="Arial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Font typeface="Arial"/>
              <a:buNone/>
            </a:pPr>
            <a:r>
              <a:rPr lang="en-US" sz="2400" dirty="0" err="1" smtClean="0"/>
              <a:t>project_specification.R</a:t>
            </a:r>
            <a:endParaRPr lang="en-US" sz="2400" dirty="0" smtClean="0"/>
          </a:p>
          <a:p>
            <a:pPr marL="342900" indent="-342900"/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Project rules to define cohort/ control groups</a:t>
            </a:r>
          </a:p>
          <a:p>
            <a:pPr marL="342900" indent="-342900"/>
            <a:endParaRPr lang="en-US" dirty="0" smtClean="0"/>
          </a:p>
        </p:txBody>
      </p:sp>
      <p:sp>
        <p:nvSpPr>
          <p:cNvPr id="35" name="Content Placeholder 1"/>
          <p:cNvSpPr txBox="1">
            <a:spLocks/>
          </p:cNvSpPr>
          <p:nvPr/>
        </p:nvSpPr>
        <p:spPr>
          <a:xfrm>
            <a:off x="360219" y="1330961"/>
            <a:ext cx="8952937" cy="4795204"/>
          </a:xfrm>
          <a:prstGeom prst="rect">
            <a:avLst/>
          </a:prstGeom>
        </p:spPr>
        <p:txBody>
          <a:bodyPr vert="horz" lIns="0" tIns="46800" rIns="0" bIns="46800" rtlCol="0">
            <a:noAutofit/>
          </a:bodyPr>
          <a:lstStyle>
            <a:lvl1pPr marL="0" indent="-360000" algn="l" defTabSz="609594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372A71"/>
                </a:solidFill>
                <a:latin typeface="Montserrat" charset="0"/>
                <a:ea typeface="Montserrat" charset="0"/>
                <a:cs typeface="Montserrat" charset="0"/>
              </a:defRPr>
            </a:lvl1pPr>
            <a:lvl2pPr marL="756000" indent="-360000" algn="l" defTabSz="609594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Montserrat" charset="0"/>
                <a:ea typeface="Montserrat" charset="0"/>
                <a:cs typeface="Montserrat" charset="0"/>
              </a:defRPr>
            </a:lvl2pPr>
            <a:lvl3pPr marL="1152000" indent="-360000" algn="l" defTabSz="609594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Montserrat" charset="0"/>
                <a:ea typeface="Montserrat" charset="0"/>
                <a:cs typeface="Montserrat" charset="0"/>
              </a:defRPr>
            </a:lvl3pPr>
            <a:lvl4pPr marL="1548000" indent="-360000" algn="l" defTabSz="609594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Montserrat" charset="0"/>
                <a:ea typeface="Montserrat" charset="0"/>
                <a:cs typeface="Montserrat" charset="0"/>
              </a:defRPr>
            </a:lvl4pPr>
            <a:lvl5pPr marL="1944000" indent="-360000" algn="l" defTabSz="609594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Montserrat" charset="0"/>
                <a:ea typeface="Montserrat" charset="0"/>
                <a:cs typeface="Montserrat" charset="0"/>
              </a:defRPr>
            </a:lvl5pPr>
            <a:lvl6pPr marL="3352766" indent="-304796" algn="l" defTabSz="609594" rtl="0" eaLnBrk="1" latinLnBrk="0" hangingPunct="1">
              <a:spcBef>
                <a:spcPct val="20000"/>
              </a:spcBef>
              <a:buFont typeface="Arial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60" indent="-304796" algn="l" defTabSz="609594" rtl="0" eaLnBrk="1" latinLnBrk="0" hangingPunct="1">
              <a:spcBef>
                <a:spcPct val="20000"/>
              </a:spcBef>
              <a:buFont typeface="Arial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954" indent="-304796" algn="l" defTabSz="609594" rtl="0" eaLnBrk="1" latinLnBrk="0" hangingPunct="1">
              <a:spcBef>
                <a:spcPct val="20000"/>
              </a:spcBef>
              <a:buFont typeface="Arial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548" indent="-304796" algn="l" defTabSz="609594" rtl="0" eaLnBrk="1" latinLnBrk="0" hangingPunct="1">
              <a:spcBef>
                <a:spcPct val="20000"/>
              </a:spcBef>
              <a:buFont typeface="Arial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Font typeface="Arial"/>
              <a:buNone/>
            </a:pPr>
            <a:r>
              <a:rPr lang="en-US" sz="2400" b="1" dirty="0" smtClean="0"/>
              <a:t>R Functions and Packages</a:t>
            </a:r>
          </a:p>
        </p:txBody>
      </p:sp>
    </p:spTree>
    <p:extLst>
      <p:ext uri="{BB962C8B-B14F-4D97-AF65-F5344CB8AC3E}">
        <p14:creationId xmlns:p14="http://schemas.microsoft.com/office/powerpoint/2010/main" val="2490263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51518" t="13431" r="30294" b="54814"/>
          <a:stretch/>
        </p:blipFill>
        <p:spPr>
          <a:xfrm>
            <a:off x="4626695" y="1121560"/>
            <a:ext cx="5212933" cy="2559736"/>
          </a:xfrm>
          <a:prstGeom prst="rect">
            <a:avLst/>
          </a:prstGeom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60219" y="1330961"/>
            <a:ext cx="4266473" cy="4795204"/>
          </a:xfrm>
        </p:spPr>
        <p:txBody>
          <a:bodyPr/>
          <a:lstStyle/>
          <a:p>
            <a:pPr indent="0">
              <a:buNone/>
            </a:pPr>
            <a:r>
              <a:rPr lang="en-US" sz="2400" b="1" dirty="0" smtClean="0"/>
              <a:t>Specification File</a:t>
            </a:r>
          </a:p>
          <a:p>
            <a:r>
              <a:rPr lang="en-US" sz="1800" dirty="0" smtClean="0"/>
              <a:t>Rules to define cohort selection</a:t>
            </a:r>
          </a:p>
          <a:p>
            <a:pPr lvl="1"/>
            <a:r>
              <a:rPr lang="en-US" sz="1800" dirty="0" smtClean="0"/>
              <a:t>Generates cohort flag</a:t>
            </a:r>
          </a:p>
          <a:p>
            <a:pPr lvl="1"/>
            <a:r>
              <a:rPr lang="en-US" sz="1800" dirty="0" smtClean="0"/>
              <a:t>Applied to all RDVs</a:t>
            </a:r>
          </a:p>
          <a:p>
            <a:endParaRPr lang="en-US" sz="1800" dirty="0" smtClean="0"/>
          </a:p>
          <a:p>
            <a:r>
              <a:rPr lang="en-US" sz="1800" dirty="0" smtClean="0"/>
              <a:t>Chronic Kidney Disease</a:t>
            </a:r>
          </a:p>
          <a:p>
            <a:pPr lvl="1"/>
            <a:r>
              <a:rPr lang="en-US" sz="1800" dirty="0" smtClean="0"/>
              <a:t>Filter </a:t>
            </a:r>
            <a:r>
              <a:rPr lang="en-US" sz="1800" dirty="0" smtClean="0"/>
              <a:t>patient diagnosis RDV on diagnosis codes </a:t>
            </a:r>
            <a:endParaRPr lang="en-US" sz="1800" dirty="0" smtClean="0"/>
          </a:p>
          <a:p>
            <a:pPr lvl="2"/>
            <a:r>
              <a:rPr lang="en-US" sz="1800" dirty="0" smtClean="0"/>
              <a:t>Stage </a:t>
            </a:r>
            <a:r>
              <a:rPr lang="en-US" sz="1800" dirty="0" smtClean="0"/>
              <a:t>5 CKD (cohort) </a:t>
            </a:r>
            <a:endParaRPr lang="en-US" sz="1800" dirty="0" smtClean="0"/>
          </a:p>
          <a:p>
            <a:pPr lvl="2"/>
            <a:r>
              <a:rPr lang="en-US" sz="1800" dirty="0" smtClean="0"/>
              <a:t>Stages </a:t>
            </a:r>
            <a:r>
              <a:rPr lang="en-US" sz="1800" dirty="0" smtClean="0"/>
              <a:t>1-4 CKD (control)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9839630" y="1427862"/>
            <a:ext cx="1982915" cy="4608542"/>
            <a:chOff x="8829962" y="1043714"/>
            <a:chExt cx="2780148" cy="5569463"/>
          </a:xfrm>
        </p:grpSpPr>
        <p:sp>
          <p:nvSpPr>
            <p:cNvPr id="4" name="Rounded Rectangle 3"/>
            <p:cNvSpPr/>
            <p:nvPr/>
          </p:nvSpPr>
          <p:spPr>
            <a:xfrm>
              <a:off x="8829964" y="1043714"/>
              <a:ext cx="2780146" cy="761544"/>
            </a:xfrm>
            <a:prstGeom prst="roundRect">
              <a:avLst/>
            </a:prstGeom>
            <a:noFill/>
            <a:ln w="38100">
              <a:solidFill>
                <a:srgbClr val="00A9C9">
                  <a:alpha val="25000"/>
                </a:srgb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 smtClean="0">
                  <a:solidFill>
                    <a:schemeClr val="bg1">
                      <a:lumMod val="65000"/>
                    </a:schemeClr>
                  </a:solidFill>
                </a:rPr>
                <a:t>Data Extraction</a:t>
              </a:r>
              <a:endParaRPr lang="en-GB" sz="20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5" name="Rounded Rectangle 4"/>
            <p:cNvSpPr/>
            <p:nvPr/>
          </p:nvSpPr>
          <p:spPr>
            <a:xfrm>
              <a:off x="8829964" y="2244250"/>
              <a:ext cx="2780146" cy="761544"/>
            </a:xfrm>
            <a:prstGeom prst="roundRect">
              <a:avLst/>
            </a:prstGeom>
            <a:noFill/>
            <a:ln w="38100">
              <a:solidFill>
                <a:srgbClr val="00A9C9">
                  <a:alpha val="25000"/>
                </a:srgb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 smtClean="0">
                  <a:solidFill>
                    <a:schemeClr val="bg1">
                      <a:lumMod val="65000"/>
                    </a:schemeClr>
                  </a:solidFill>
                </a:rPr>
                <a:t>R Functions/ Packages</a:t>
              </a:r>
              <a:endParaRPr lang="en-GB" sz="20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8829963" y="3445455"/>
              <a:ext cx="2780146" cy="761544"/>
            </a:xfrm>
            <a:prstGeom prst="roundRect">
              <a:avLst/>
            </a:prstGeom>
            <a:noFill/>
            <a:ln w="38100">
              <a:solidFill>
                <a:srgbClr val="00A9C9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950" b="1" dirty="0" smtClean="0">
                  <a:solidFill>
                    <a:schemeClr val="tx1"/>
                  </a:solidFill>
                </a:rPr>
                <a:t>Specification File</a:t>
              </a:r>
              <a:endParaRPr lang="en-GB" sz="1950" b="1" dirty="0">
                <a:solidFill>
                  <a:schemeClr val="tx1"/>
                </a:solidFill>
              </a:endParaRPr>
            </a:p>
          </p:txBody>
        </p:sp>
        <p:sp>
          <p:nvSpPr>
            <p:cNvPr id="8" name="Down Arrow 7"/>
            <p:cNvSpPr/>
            <p:nvPr/>
          </p:nvSpPr>
          <p:spPr>
            <a:xfrm>
              <a:off x="9942944" y="1805258"/>
              <a:ext cx="554182" cy="420907"/>
            </a:xfrm>
            <a:prstGeom prst="downArrow">
              <a:avLst/>
            </a:prstGeom>
            <a:solidFill>
              <a:srgbClr val="00A9C9">
                <a:alpha val="25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Down Arrow 8"/>
            <p:cNvSpPr/>
            <p:nvPr/>
          </p:nvSpPr>
          <p:spPr>
            <a:xfrm>
              <a:off x="9942944" y="3001506"/>
              <a:ext cx="554182" cy="420907"/>
            </a:xfrm>
            <a:prstGeom prst="downArrow">
              <a:avLst/>
            </a:prstGeom>
            <a:solidFill>
              <a:srgbClr val="00A9C9">
                <a:alpha val="25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8829962" y="4645991"/>
              <a:ext cx="2780146" cy="761544"/>
            </a:xfrm>
            <a:prstGeom prst="roundRect">
              <a:avLst/>
            </a:prstGeom>
            <a:noFill/>
            <a:ln w="38100">
              <a:solidFill>
                <a:srgbClr val="00A9C9">
                  <a:alpha val="25000"/>
                </a:srgb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 smtClean="0">
                  <a:solidFill>
                    <a:schemeClr val="bg1">
                      <a:lumMod val="65000"/>
                    </a:schemeClr>
                  </a:solidFill>
                </a:rPr>
                <a:t>Generalised Analytics</a:t>
              </a:r>
              <a:endParaRPr lang="en-GB" sz="20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1" name="Down Arrow 10"/>
            <p:cNvSpPr/>
            <p:nvPr/>
          </p:nvSpPr>
          <p:spPr>
            <a:xfrm>
              <a:off x="9942943" y="4202042"/>
              <a:ext cx="554182" cy="420907"/>
            </a:xfrm>
            <a:prstGeom prst="downArrow">
              <a:avLst/>
            </a:prstGeom>
            <a:solidFill>
              <a:srgbClr val="00A9C9">
                <a:alpha val="25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8829964" y="5851633"/>
              <a:ext cx="2780146" cy="761544"/>
            </a:xfrm>
            <a:prstGeom prst="roundRect">
              <a:avLst/>
            </a:prstGeom>
            <a:noFill/>
            <a:ln w="38100">
              <a:solidFill>
                <a:srgbClr val="00A9C9">
                  <a:alpha val="25000"/>
                </a:srgb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 smtClean="0">
                  <a:solidFill>
                    <a:schemeClr val="bg1">
                      <a:lumMod val="65000"/>
                    </a:schemeClr>
                  </a:solidFill>
                </a:rPr>
                <a:t>User Report</a:t>
              </a:r>
              <a:endParaRPr lang="en-GB" sz="20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3" name="Down Arrow 12"/>
            <p:cNvSpPr/>
            <p:nvPr/>
          </p:nvSpPr>
          <p:spPr>
            <a:xfrm>
              <a:off x="9942945" y="5407684"/>
              <a:ext cx="554182" cy="420907"/>
            </a:xfrm>
            <a:prstGeom prst="downArrow">
              <a:avLst/>
            </a:prstGeom>
            <a:solidFill>
              <a:srgbClr val="00A9C9">
                <a:alpha val="25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16" name="Picture 2" descr="Study: Cockatoos smarter than human toddlers - Alltop Viral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100000" l="9976" r="89786">
                        <a14:foregroundMark x1="43468" y1="64167" x2="43468" y2="641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6072" y="4867153"/>
            <a:ext cx="1052945" cy="1580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itle 2"/>
          <p:cNvSpPr>
            <a:spLocks noGrp="1"/>
          </p:cNvSpPr>
          <p:nvPr>
            <p:ph type="title"/>
          </p:nvPr>
        </p:nvSpPr>
        <p:spPr>
          <a:xfrm>
            <a:off x="360219" y="301367"/>
            <a:ext cx="10575636" cy="669600"/>
          </a:xfrm>
        </p:spPr>
        <p:txBody>
          <a:bodyPr/>
          <a:lstStyle/>
          <a:p>
            <a:r>
              <a:rPr lang="en-US" dirty="0" smtClean="0"/>
              <a:t>COCATOO Development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/>
          <a:srcRect l="51679" t="13082" r="32167" b="48695"/>
          <a:stretch/>
        </p:blipFill>
        <p:spPr>
          <a:xfrm>
            <a:off x="4894046" y="3637319"/>
            <a:ext cx="4040533" cy="2688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48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60220" y="1330961"/>
            <a:ext cx="4544290" cy="4795204"/>
          </a:xfrm>
        </p:spPr>
        <p:txBody>
          <a:bodyPr/>
          <a:lstStyle/>
          <a:p>
            <a:pPr indent="0">
              <a:buNone/>
            </a:pPr>
            <a:r>
              <a:rPr lang="en-US" sz="2400" b="1" dirty="0" err="1" smtClean="0"/>
              <a:t>Generalised</a:t>
            </a:r>
            <a:r>
              <a:rPr lang="en-US" sz="2400" b="1" dirty="0" smtClean="0"/>
              <a:t> Analytics</a:t>
            </a:r>
          </a:p>
          <a:p>
            <a:r>
              <a:rPr lang="en-US" sz="1800" dirty="0" smtClean="0"/>
              <a:t>Enable cross specialty adaptability as a result of the standard RDVs the DRE offers.</a:t>
            </a:r>
          </a:p>
          <a:p>
            <a:endParaRPr lang="en-US" sz="1800" dirty="0"/>
          </a:p>
          <a:p>
            <a:r>
              <a:rPr lang="en-US" sz="1800" dirty="0" smtClean="0"/>
              <a:t>In addition to plot and theme formats from </a:t>
            </a:r>
            <a:r>
              <a:rPr lang="en-US" sz="1800" dirty="0" err="1" smtClean="0"/>
              <a:t>global.R</a:t>
            </a:r>
            <a:r>
              <a:rPr lang="en-US" sz="1800" dirty="0" smtClean="0"/>
              <a:t> and </a:t>
            </a:r>
            <a:r>
              <a:rPr lang="en-US" sz="1800" dirty="0" err="1" smtClean="0"/>
              <a:t>functions.R</a:t>
            </a:r>
            <a:r>
              <a:rPr lang="en-US" sz="1800" dirty="0" smtClean="0"/>
              <a:t> files.</a:t>
            </a:r>
          </a:p>
          <a:p>
            <a:endParaRPr lang="en-US" sz="1800" dirty="0"/>
          </a:p>
          <a:p>
            <a:r>
              <a:rPr lang="en-US" sz="1800" dirty="0" smtClean="0"/>
              <a:t>Easily modified </a:t>
            </a:r>
            <a:r>
              <a:rPr lang="en-US" sz="1800" dirty="0" err="1" smtClean="0"/>
              <a:t>project_specification.R</a:t>
            </a:r>
            <a:r>
              <a:rPr lang="en-US" sz="1800" dirty="0" smtClean="0"/>
              <a:t> file to change chosen cohort/ control population split.</a:t>
            </a:r>
          </a:p>
          <a:p>
            <a:endParaRPr lang="en-US" dirty="0"/>
          </a:p>
          <a:p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9839631" y="1420722"/>
            <a:ext cx="1982914" cy="4615681"/>
            <a:chOff x="8829962" y="1043714"/>
            <a:chExt cx="2780148" cy="5569463"/>
          </a:xfrm>
        </p:grpSpPr>
        <p:sp>
          <p:nvSpPr>
            <p:cNvPr id="4" name="Rounded Rectangle 3"/>
            <p:cNvSpPr/>
            <p:nvPr/>
          </p:nvSpPr>
          <p:spPr>
            <a:xfrm>
              <a:off x="8829964" y="1043714"/>
              <a:ext cx="2780146" cy="761544"/>
            </a:xfrm>
            <a:prstGeom prst="roundRect">
              <a:avLst/>
            </a:prstGeom>
            <a:noFill/>
            <a:ln w="38100">
              <a:solidFill>
                <a:srgbClr val="00A9C9">
                  <a:alpha val="25000"/>
                </a:srgb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 smtClean="0">
                  <a:solidFill>
                    <a:schemeClr val="bg1">
                      <a:lumMod val="65000"/>
                    </a:schemeClr>
                  </a:solidFill>
                </a:rPr>
                <a:t>Data Extraction</a:t>
              </a:r>
              <a:endParaRPr lang="en-GB" sz="20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5" name="Rounded Rectangle 4"/>
            <p:cNvSpPr/>
            <p:nvPr/>
          </p:nvSpPr>
          <p:spPr>
            <a:xfrm>
              <a:off x="8829964" y="2244250"/>
              <a:ext cx="2780146" cy="761544"/>
            </a:xfrm>
            <a:prstGeom prst="roundRect">
              <a:avLst/>
            </a:prstGeom>
            <a:noFill/>
            <a:ln w="38100">
              <a:solidFill>
                <a:srgbClr val="00A9C9">
                  <a:alpha val="25000"/>
                </a:srgb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 smtClean="0">
                  <a:solidFill>
                    <a:schemeClr val="bg1">
                      <a:lumMod val="65000"/>
                    </a:schemeClr>
                  </a:solidFill>
                </a:rPr>
                <a:t>R Functions/ Packages</a:t>
              </a:r>
              <a:endParaRPr lang="en-GB" sz="20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8829963" y="3445455"/>
              <a:ext cx="2780146" cy="761544"/>
            </a:xfrm>
            <a:prstGeom prst="roundRect">
              <a:avLst/>
            </a:prstGeom>
            <a:noFill/>
            <a:ln w="38100">
              <a:solidFill>
                <a:srgbClr val="00A9C9">
                  <a:alpha val="25000"/>
                </a:srgb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 smtClean="0">
                  <a:solidFill>
                    <a:schemeClr val="bg1">
                      <a:lumMod val="65000"/>
                    </a:schemeClr>
                  </a:solidFill>
                </a:rPr>
                <a:t>Specification File</a:t>
              </a:r>
              <a:endParaRPr lang="en-GB" sz="20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8" name="Down Arrow 7"/>
            <p:cNvSpPr/>
            <p:nvPr/>
          </p:nvSpPr>
          <p:spPr>
            <a:xfrm>
              <a:off x="9942944" y="1805258"/>
              <a:ext cx="554182" cy="420907"/>
            </a:xfrm>
            <a:prstGeom prst="downArrow">
              <a:avLst/>
            </a:prstGeom>
            <a:solidFill>
              <a:srgbClr val="00A9C9">
                <a:alpha val="25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Down Arrow 8"/>
            <p:cNvSpPr/>
            <p:nvPr/>
          </p:nvSpPr>
          <p:spPr>
            <a:xfrm>
              <a:off x="9942944" y="3001506"/>
              <a:ext cx="554182" cy="420907"/>
            </a:xfrm>
            <a:prstGeom prst="downArrow">
              <a:avLst/>
            </a:prstGeom>
            <a:solidFill>
              <a:srgbClr val="00A9C9">
                <a:alpha val="25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8829962" y="4645991"/>
              <a:ext cx="2780146" cy="761544"/>
            </a:xfrm>
            <a:prstGeom prst="roundRect">
              <a:avLst/>
            </a:prstGeom>
            <a:noFill/>
            <a:ln w="38100">
              <a:solidFill>
                <a:srgbClr val="00A9C9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b="1" dirty="0" smtClean="0">
                  <a:solidFill>
                    <a:schemeClr val="tx1"/>
                  </a:solidFill>
                </a:rPr>
                <a:t>Generalised Analytics</a:t>
              </a:r>
              <a:endParaRPr lang="en-GB" sz="2000" b="1" dirty="0">
                <a:solidFill>
                  <a:schemeClr val="tx1"/>
                </a:solidFill>
              </a:endParaRPr>
            </a:p>
          </p:txBody>
        </p:sp>
        <p:sp>
          <p:nvSpPr>
            <p:cNvPr id="11" name="Down Arrow 10"/>
            <p:cNvSpPr/>
            <p:nvPr/>
          </p:nvSpPr>
          <p:spPr>
            <a:xfrm>
              <a:off x="9942943" y="4202042"/>
              <a:ext cx="554182" cy="420907"/>
            </a:xfrm>
            <a:prstGeom prst="downArrow">
              <a:avLst/>
            </a:prstGeom>
            <a:solidFill>
              <a:srgbClr val="00A9C9">
                <a:alpha val="25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8829964" y="5851633"/>
              <a:ext cx="2780146" cy="761544"/>
            </a:xfrm>
            <a:prstGeom prst="roundRect">
              <a:avLst/>
            </a:prstGeom>
            <a:noFill/>
            <a:ln w="38100">
              <a:solidFill>
                <a:srgbClr val="00A9C9">
                  <a:alpha val="25000"/>
                </a:srgb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 smtClean="0">
                  <a:solidFill>
                    <a:schemeClr val="bg1">
                      <a:lumMod val="65000"/>
                    </a:schemeClr>
                  </a:solidFill>
                </a:rPr>
                <a:t>User Report</a:t>
              </a:r>
              <a:endParaRPr lang="en-GB" sz="20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3" name="Down Arrow 12"/>
            <p:cNvSpPr/>
            <p:nvPr/>
          </p:nvSpPr>
          <p:spPr>
            <a:xfrm>
              <a:off x="9942945" y="5407684"/>
              <a:ext cx="554182" cy="420907"/>
            </a:xfrm>
            <a:prstGeom prst="downArrow">
              <a:avLst/>
            </a:prstGeom>
            <a:solidFill>
              <a:srgbClr val="00A9C9">
                <a:alpha val="25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16" name="Picture 2" descr="Study: Cockatoos smarter than human toddlers - Alltop Viral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100000" l="9976" r="89786">
                        <a14:foregroundMark x1="43468" y1="64167" x2="43468" y2="641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6072" y="4867153"/>
            <a:ext cx="1052945" cy="1580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l="51804" t="17455" r="25213" b="25556"/>
          <a:stretch/>
        </p:blipFill>
        <p:spPr>
          <a:xfrm>
            <a:off x="5409670" y="3415817"/>
            <a:ext cx="4162238" cy="2902672"/>
          </a:xfrm>
          <a:prstGeom prst="rect">
            <a:avLst/>
          </a:prstGeom>
        </p:spPr>
      </p:pic>
      <p:sp>
        <p:nvSpPr>
          <p:cNvPr id="17" name="Title 2"/>
          <p:cNvSpPr>
            <a:spLocks noGrp="1"/>
          </p:cNvSpPr>
          <p:nvPr>
            <p:ph type="title"/>
          </p:nvPr>
        </p:nvSpPr>
        <p:spPr>
          <a:xfrm>
            <a:off x="360219" y="301367"/>
            <a:ext cx="10575636" cy="669600"/>
          </a:xfrm>
        </p:spPr>
        <p:txBody>
          <a:bodyPr/>
          <a:lstStyle/>
          <a:p>
            <a:r>
              <a:rPr lang="en-US" dirty="0" smtClean="0"/>
              <a:t>COCATOO Development</a:t>
            </a:r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5"/>
          <a:srcRect l="1630" t="12191" r="73275" b="42763"/>
          <a:stretch/>
        </p:blipFill>
        <p:spPr>
          <a:xfrm>
            <a:off x="5598176" y="1048792"/>
            <a:ext cx="3973732" cy="2006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138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3"/>
          <a:srcRect l="5833" t="11772" r="57308" b="10626"/>
          <a:stretch/>
        </p:blipFill>
        <p:spPr>
          <a:xfrm>
            <a:off x="5188199" y="572719"/>
            <a:ext cx="3460921" cy="2049334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9839630" y="1427862"/>
            <a:ext cx="1982915" cy="4608542"/>
            <a:chOff x="8829962" y="1043714"/>
            <a:chExt cx="2780148" cy="5569463"/>
          </a:xfrm>
        </p:grpSpPr>
        <p:sp>
          <p:nvSpPr>
            <p:cNvPr id="4" name="Rounded Rectangle 3"/>
            <p:cNvSpPr/>
            <p:nvPr/>
          </p:nvSpPr>
          <p:spPr>
            <a:xfrm>
              <a:off x="8829964" y="1043714"/>
              <a:ext cx="2780146" cy="761544"/>
            </a:xfrm>
            <a:prstGeom prst="roundRect">
              <a:avLst/>
            </a:prstGeom>
            <a:noFill/>
            <a:ln w="38100">
              <a:solidFill>
                <a:srgbClr val="00A9C9">
                  <a:alpha val="25000"/>
                </a:srgb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 smtClean="0">
                  <a:solidFill>
                    <a:schemeClr val="bg1">
                      <a:lumMod val="65000"/>
                    </a:schemeClr>
                  </a:solidFill>
                </a:rPr>
                <a:t>Data Extraction</a:t>
              </a:r>
              <a:endParaRPr lang="en-GB" sz="20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5" name="Rounded Rectangle 4"/>
            <p:cNvSpPr/>
            <p:nvPr/>
          </p:nvSpPr>
          <p:spPr>
            <a:xfrm>
              <a:off x="8829964" y="2244250"/>
              <a:ext cx="2780146" cy="761544"/>
            </a:xfrm>
            <a:prstGeom prst="roundRect">
              <a:avLst/>
            </a:prstGeom>
            <a:noFill/>
            <a:ln w="38100">
              <a:solidFill>
                <a:srgbClr val="00A9C9">
                  <a:alpha val="25000"/>
                </a:srgb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 smtClean="0">
                  <a:solidFill>
                    <a:schemeClr val="bg1">
                      <a:lumMod val="65000"/>
                    </a:schemeClr>
                  </a:solidFill>
                </a:rPr>
                <a:t>R Functions/ Packages</a:t>
              </a:r>
              <a:endParaRPr lang="en-GB" sz="20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8829963" y="3445455"/>
              <a:ext cx="2780146" cy="761544"/>
            </a:xfrm>
            <a:prstGeom prst="roundRect">
              <a:avLst/>
            </a:prstGeom>
            <a:noFill/>
            <a:ln w="38100">
              <a:solidFill>
                <a:srgbClr val="00A9C9">
                  <a:alpha val="25000"/>
                </a:srgb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 smtClean="0">
                  <a:solidFill>
                    <a:schemeClr val="bg1">
                      <a:lumMod val="65000"/>
                    </a:schemeClr>
                  </a:solidFill>
                </a:rPr>
                <a:t>Specification File</a:t>
              </a:r>
              <a:endParaRPr lang="en-GB" sz="20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8" name="Down Arrow 7"/>
            <p:cNvSpPr/>
            <p:nvPr/>
          </p:nvSpPr>
          <p:spPr>
            <a:xfrm>
              <a:off x="9942944" y="1805258"/>
              <a:ext cx="554182" cy="420907"/>
            </a:xfrm>
            <a:prstGeom prst="downArrow">
              <a:avLst/>
            </a:prstGeom>
            <a:solidFill>
              <a:srgbClr val="00A9C9">
                <a:alpha val="25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Down Arrow 8"/>
            <p:cNvSpPr/>
            <p:nvPr/>
          </p:nvSpPr>
          <p:spPr>
            <a:xfrm>
              <a:off x="9942944" y="3001506"/>
              <a:ext cx="554182" cy="420907"/>
            </a:xfrm>
            <a:prstGeom prst="downArrow">
              <a:avLst/>
            </a:prstGeom>
            <a:solidFill>
              <a:srgbClr val="00A9C9">
                <a:alpha val="25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8829962" y="4645991"/>
              <a:ext cx="2780146" cy="761544"/>
            </a:xfrm>
            <a:prstGeom prst="roundRect">
              <a:avLst/>
            </a:prstGeom>
            <a:noFill/>
            <a:ln w="38100">
              <a:solidFill>
                <a:srgbClr val="00A9C9">
                  <a:alpha val="25000"/>
                </a:srgb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 smtClean="0">
                  <a:solidFill>
                    <a:schemeClr val="bg1">
                      <a:lumMod val="65000"/>
                    </a:schemeClr>
                  </a:solidFill>
                </a:rPr>
                <a:t>Generalised Analytics</a:t>
              </a:r>
              <a:endParaRPr lang="en-GB" sz="20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1" name="Down Arrow 10"/>
            <p:cNvSpPr/>
            <p:nvPr/>
          </p:nvSpPr>
          <p:spPr>
            <a:xfrm>
              <a:off x="9942943" y="4202042"/>
              <a:ext cx="554182" cy="420907"/>
            </a:xfrm>
            <a:prstGeom prst="downArrow">
              <a:avLst/>
            </a:prstGeom>
            <a:solidFill>
              <a:srgbClr val="00A9C9">
                <a:alpha val="25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8829964" y="5851633"/>
              <a:ext cx="2780146" cy="761544"/>
            </a:xfrm>
            <a:prstGeom prst="roundRect">
              <a:avLst/>
            </a:prstGeom>
            <a:noFill/>
            <a:ln w="38100">
              <a:solidFill>
                <a:srgbClr val="00A9C9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b="1" dirty="0" smtClean="0">
                  <a:solidFill>
                    <a:schemeClr val="tx1"/>
                  </a:solidFill>
                </a:rPr>
                <a:t>User Report</a:t>
              </a:r>
              <a:endParaRPr lang="en-GB" sz="2000" b="1" dirty="0">
                <a:solidFill>
                  <a:schemeClr val="tx1"/>
                </a:solidFill>
              </a:endParaRPr>
            </a:p>
          </p:txBody>
        </p:sp>
        <p:sp>
          <p:nvSpPr>
            <p:cNvPr id="13" name="Down Arrow 12"/>
            <p:cNvSpPr/>
            <p:nvPr/>
          </p:nvSpPr>
          <p:spPr>
            <a:xfrm>
              <a:off x="9942945" y="5407684"/>
              <a:ext cx="554182" cy="420907"/>
            </a:xfrm>
            <a:prstGeom prst="downArrow">
              <a:avLst/>
            </a:prstGeom>
            <a:solidFill>
              <a:srgbClr val="00A9C9">
                <a:alpha val="25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15" name="Picture 2" descr="Study: Cockatoos smarter than human toddlers - Alltop Viral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100000" l="9976" r="89786">
                        <a14:foregroundMark x1="43468" y1="64167" x2="43468" y2="641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6072" y="4867153"/>
            <a:ext cx="1052945" cy="1580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itle 2"/>
          <p:cNvSpPr>
            <a:spLocks noGrp="1"/>
          </p:cNvSpPr>
          <p:nvPr>
            <p:ph type="title"/>
          </p:nvPr>
        </p:nvSpPr>
        <p:spPr>
          <a:xfrm>
            <a:off x="360219" y="301367"/>
            <a:ext cx="10575636" cy="669600"/>
          </a:xfrm>
        </p:spPr>
        <p:txBody>
          <a:bodyPr/>
          <a:lstStyle/>
          <a:p>
            <a:r>
              <a:rPr lang="en-US" dirty="0" smtClean="0"/>
              <a:t>COCATOO Development</a:t>
            </a:r>
            <a:endParaRPr lang="en-US" dirty="0"/>
          </a:p>
        </p:txBody>
      </p:sp>
      <p:sp>
        <p:nvSpPr>
          <p:cNvPr id="23" name="Content Placeholder 1"/>
          <p:cNvSpPr>
            <a:spLocks noGrp="1"/>
          </p:cNvSpPr>
          <p:nvPr>
            <p:ph idx="1"/>
          </p:nvPr>
        </p:nvSpPr>
        <p:spPr>
          <a:xfrm>
            <a:off x="360220" y="1330961"/>
            <a:ext cx="4544290" cy="443672"/>
          </a:xfrm>
        </p:spPr>
        <p:txBody>
          <a:bodyPr/>
          <a:lstStyle/>
          <a:p>
            <a:pPr indent="0">
              <a:buNone/>
            </a:pPr>
            <a:r>
              <a:rPr lang="en-US" sz="2400" b="1" dirty="0" smtClean="0"/>
              <a:t>Report</a:t>
            </a:r>
            <a:endParaRPr lang="en-US" sz="1800" dirty="0" smtClean="0"/>
          </a:p>
          <a:p>
            <a:endParaRPr lang="en-US" dirty="0"/>
          </a:p>
          <a:p>
            <a:endParaRPr lang="en-US" dirty="0"/>
          </a:p>
        </p:txBody>
      </p:sp>
      <p:grpSp>
        <p:nvGrpSpPr>
          <p:cNvPr id="30" name="Group 29"/>
          <p:cNvGrpSpPr/>
          <p:nvPr/>
        </p:nvGrpSpPr>
        <p:grpSpPr>
          <a:xfrm>
            <a:off x="360220" y="1849733"/>
            <a:ext cx="3918857" cy="1981483"/>
            <a:chOff x="3688607" y="2406300"/>
            <a:chExt cx="3918857" cy="1981483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 rotWithShape="1">
            <a:blip r:embed="rId6"/>
            <a:srcRect l="5897" t="41511" r="57179" b="7435"/>
            <a:stretch/>
          </p:blipFill>
          <p:spPr>
            <a:xfrm>
              <a:off x="3772810" y="2763654"/>
              <a:ext cx="3812718" cy="1482724"/>
            </a:xfrm>
            <a:prstGeom prst="rect">
              <a:avLst/>
            </a:prstGeom>
          </p:spPr>
        </p:pic>
        <p:sp>
          <p:nvSpPr>
            <p:cNvPr id="18" name="Rounded Rectangle 17"/>
            <p:cNvSpPr/>
            <p:nvPr/>
          </p:nvSpPr>
          <p:spPr>
            <a:xfrm>
              <a:off x="3688607" y="2406300"/>
              <a:ext cx="3918857" cy="1981483"/>
            </a:xfrm>
            <a:prstGeom prst="roundRect">
              <a:avLst/>
            </a:prstGeom>
            <a:noFill/>
            <a:ln w="38100">
              <a:solidFill>
                <a:srgbClr val="00A9C9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25" name="Picture 24"/>
            <p:cNvPicPr>
              <a:picLocks noChangeAspect="1"/>
            </p:cNvPicPr>
            <p:nvPr/>
          </p:nvPicPr>
          <p:blipFill rotWithShape="1">
            <a:blip r:embed="rId7"/>
            <a:srcRect l="14231" t="15299" r="65641" b="77636"/>
            <a:stretch/>
          </p:blipFill>
          <p:spPr>
            <a:xfrm>
              <a:off x="4438946" y="2467955"/>
              <a:ext cx="2480445" cy="244885"/>
            </a:xfrm>
            <a:prstGeom prst="rect">
              <a:avLst/>
            </a:prstGeom>
          </p:spPr>
        </p:pic>
      </p:grpSp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8"/>
          <a:srcRect l="5584" t="16074" r="58083" b="9556"/>
          <a:stretch/>
        </p:blipFill>
        <p:spPr>
          <a:xfrm>
            <a:off x="462531" y="4268599"/>
            <a:ext cx="3551433" cy="2044518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9"/>
          <a:srcRect l="5641" t="11880" r="57373" b="21339"/>
          <a:stretch/>
        </p:blipFill>
        <p:spPr>
          <a:xfrm>
            <a:off x="5698333" y="2663568"/>
            <a:ext cx="3857609" cy="195889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10"/>
          <a:srcRect l="5769" t="24872" r="57821" b="16097"/>
          <a:stretch/>
        </p:blipFill>
        <p:spPr>
          <a:xfrm>
            <a:off x="4197676" y="4622458"/>
            <a:ext cx="4001801" cy="1824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451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REtemplate">
  <a:themeElements>
    <a:clrScheme name="AnalytiXAgility">
      <a:dk1>
        <a:sysClr val="windowText" lastClr="000000"/>
      </a:dk1>
      <a:lt1>
        <a:sysClr val="window" lastClr="FFFFFF"/>
      </a:lt1>
      <a:dk2>
        <a:srgbClr val="0A415A"/>
      </a:dk2>
      <a:lt2>
        <a:srgbClr val="EEECE1"/>
      </a:lt2>
      <a:accent1>
        <a:srgbClr val="379AB2"/>
      </a:accent1>
      <a:accent2>
        <a:srgbClr val="991E20"/>
      </a:accent2>
      <a:accent3>
        <a:srgbClr val="4B966A"/>
      </a:accent3>
      <a:accent4>
        <a:srgbClr val="6A3263"/>
      </a:accent4>
      <a:accent5>
        <a:srgbClr val="5E9197"/>
      </a:accent5>
      <a:accent6>
        <a:srgbClr val="F15927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4A9669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DRE Slide Templates" id="{B7E3DD07-4167-4A5A-BBDC-C731199A1C39}" vid="{118E774E-35E7-4DB0-85AF-AB2A0E648CF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A48D3552BA4D54EA7D6349B957E6F80" ma:contentTypeVersion="12" ma:contentTypeDescription="Create a new document." ma:contentTypeScope="" ma:versionID="d6b4c87a83b381ad360fee2f63f6c0ad">
  <xsd:schema xmlns:xsd="http://www.w3.org/2001/XMLSchema" xmlns:xs="http://www.w3.org/2001/XMLSchema" xmlns:p="http://schemas.microsoft.com/office/2006/metadata/properties" xmlns:ns2="b632ed8f-4da2-450d-be64-a21447441809" xmlns:ns3="a8393aab-0c98-47e5-9894-d3a389a13a61" targetNamespace="http://schemas.microsoft.com/office/2006/metadata/properties" ma:root="true" ma:fieldsID="06d1cfd5520d9fd6bb40bca2eb3c5e4c" ns2:_="" ns3:_="">
    <xsd:import namespace="b632ed8f-4da2-450d-be64-a21447441809"/>
    <xsd:import namespace="a8393aab-0c98-47e5-9894-d3a389a13a6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Location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632ed8f-4da2-450d-be64-a2144744180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8393aab-0c98-47e5-9894-d3a389a13a61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E712D72-1550-4F86-9277-A7203A227857}">
  <ds:schemaRefs>
    <ds:schemaRef ds:uri="http://purl.org/dc/dcmitype/"/>
    <ds:schemaRef ds:uri="http://schemas.microsoft.com/office/infopath/2007/PartnerControls"/>
    <ds:schemaRef ds:uri="http://schemas.microsoft.com/office/2006/documentManagement/types"/>
    <ds:schemaRef ds:uri="81625d4c-a423-47e1-8776-f273f3ef7ce0"/>
    <ds:schemaRef ds:uri="http://purl.org/dc/elements/1.1/"/>
    <ds:schemaRef ds:uri="http://schemas.openxmlformats.org/package/2006/metadata/core-properties"/>
    <ds:schemaRef ds:uri="f65a858f-9232-4c30-99ad-efa6d065501a"/>
    <ds:schemaRef ds:uri="http://schemas.microsoft.com/office/2006/metadata/properties"/>
    <ds:schemaRef ds:uri="http://www.w3.org/XML/1998/namespace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335BD464-00AE-49A9-9FCB-7EBB821E319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125380F-480F-4442-AD9D-3DCF65580625}"/>
</file>

<file path=docProps/app.xml><?xml version="1.0" encoding="utf-8"?>
<Properties xmlns="http://schemas.openxmlformats.org/officeDocument/2006/extended-properties" xmlns:vt="http://schemas.openxmlformats.org/officeDocument/2006/docPropsVTypes">
  <Template>DRE Slide Templates</Template>
  <TotalTime>1219</TotalTime>
  <Words>698</Words>
  <Application>Microsoft Office PowerPoint</Application>
  <PresentationFormat>Widescreen</PresentationFormat>
  <Paragraphs>144</Paragraphs>
  <Slides>13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Montserrat</vt:lpstr>
      <vt:lpstr>Helvetica</vt:lpstr>
      <vt:lpstr>DREtemplate</vt:lpstr>
      <vt:lpstr>A Cohort Comparison Tool for Exploratory Data Analysis</vt:lpstr>
      <vt:lpstr>The Digital Research Environment (DRE) at GOSH</vt:lpstr>
      <vt:lpstr>A Cohort Comparison Tool for Exploratory Data Analysis</vt:lpstr>
      <vt:lpstr>A Cohort Comparison Tool for Exploratory Data Analysis</vt:lpstr>
      <vt:lpstr>COCATOO Development</vt:lpstr>
      <vt:lpstr>COCATOO Development</vt:lpstr>
      <vt:lpstr>COCATOO Development</vt:lpstr>
      <vt:lpstr>COCATOO Development</vt:lpstr>
      <vt:lpstr>COCATOO Development</vt:lpstr>
      <vt:lpstr>Summary and Future Goals</vt:lpstr>
      <vt:lpstr>Summary and Future Goals</vt:lpstr>
      <vt:lpstr>Summary and Future Goals</vt:lpstr>
      <vt:lpstr>PowerPoint Presentation</vt:lpstr>
    </vt:vector>
  </TitlesOfParts>
  <Company>Great Ormond Street Hospital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Cohort Comparison Tool for Exploratory Data Analysis</dc:title>
  <dc:creator>Lydia Briggs</dc:creator>
  <cp:lastModifiedBy>Lydia Briggs</cp:lastModifiedBy>
  <cp:revision>50</cp:revision>
  <dcterms:created xsi:type="dcterms:W3CDTF">2020-11-03T14:36:44Z</dcterms:created>
  <dcterms:modified xsi:type="dcterms:W3CDTF">2020-11-06T23:14:05Z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0x0101001A48D3552BA4D54EA7D6349B957E6F80</vt:lpwstr>
  </property>
</Properties>
</file>